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9"/>
  </p:notesMasterIdLst>
  <p:handoutMasterIdLst>
    <p:handoutMasterId r:id="rId30"/>
  </p:handoutMasterIdLst>
  <p:sldIdLst>
    <p:sldId id="1144" r:id="rId2"/>
    <p:sldId id="1147" r:id="rId3"/>
    <p:sldId id="1094" r:id="rId4"/>
    <p:sldId id="257" r:id="rId5"/>
    <p:sldId id="258" r:id="rId6"/>
    <p:sldId id="259" r:id="rId7"/>
    <p:sldId id="260" r:id="rId8"/>
    <p:sldId id="261" r:id="rId9"/>
    <p:sldId id="262" r:id="rId10"/>
    <p:sldId id="263" r:id="rId11"/>
    <p:sldId id="264" r:id="rId12"/>
    <p:sldId id="265" r:id="rId13"/>
    <p:sldId id="1148" r:id="rId14"/>
    <p:sldId id="297" r:id="rId15"/>
    <p:sldId id="1146" r:id="rId16"/>
    <p:sldId id="298" r:id="rId17"/>
    <p:sldId id="299" r:id="rId18"/>
    <p:sldId id="300" r:id="rId19"/>
    <p:sldId id="301" r:id="rId20"/>
    <p:sldId id="302" r:id="rId21"/>
    <p:sldId id="303" r:id="rId22"/>
    <p:sldId id="304" r:id="rId23"/>
    <p:sldId id="305" r:id="rId24"/>
    <p:sldId id="275" r:id="rId25"/>
    <p:sldId id="306" r:id="rId26"/>
    <p:sldId id="278" r:id="rId27"/>
    <p:sldId id="1107" r:id="rId28"/>
  </p:sldIdLst>
  <p:sldSz cx="9144000" cy="6858000" type="screen4x3"/>
  <p:notesSz cx="7010400" cy="92964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cia Valentim" initials="TV" lastIdx="1" clrIdx="0">
    <p:extLst>
      <p:ext uri="{19B8F6BF-5375-455C-9EA6-DF929625EA0E}">
        <p15:presenceInfo xmlns:p15="http://schemas.microsoft.com/office/powerpoint/2012/main" userId="S::trival@workplacesafetynorth.ca::7100e80e-399d-482f-8411-1c66a5a95dc3" providerId="AD"/>
      </p:ext>
    </p:extLst>
  </p:cmAuthor>
  <p:cmAuthor id="2" name="Tiana Larocque" initials="TL" lastIdx="4" clrIdx="1">
    <p:extLst>
      <p:ext uri="{19B8F6BF-5375-455C-9EA6-DF929625EA0E}">
        <p15:presenceInfo xmlns:p15="http://schemas.microsoft.com/office/powerpoint/2012/main" userId="S::tialar@workplacesafetynorth.ca::488309c9-aefd-4530-91ec-03279fb354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6B2B"/>
    <a:srgbClr val="4971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515" autoAdjust="0"/>
  </p:normalViewPr>
  <p:slideViewPr>
    <p:cSldViewPr snapToGrid="0">
      <p:cViewPr varScale="1">
        <p:scale>
          <a:sx n="105" d="100"/>
          <a:sy n="105" d="100"/>
        </p:scale>
        <p:origin x="17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y Lemon" userId="5c174693-2f7b-45fd-b464-4839f664eeb7" providerId="ADAL" clId="{BD3D4C1C-6868-48C2-B071-204A87F54511}"/>
    <pc:docChg chg="modSld">
      <pc:chgData name="Gaby Lemon" userId="5c174693-2f7b-45fd-b464-4839f664eeb7" providerId="ADAL" clId="{BD3D4C1C-6868-48C2-B071-204A87F54511}" dt="2023-03-29T18:11:33.210" v="19" actId="20577"/>
      <pc:docMkLst>
        <pc:docMk/>
      </pc:docMkLst>
      <pc:sldChg chg="modSp mod">
        <pc:chgData name="Gaby Lemon" userId="5c174693-2f7b-45fd-b464-4839f664eeb7" providerId="ADAL" clId="{BD3D4C1C-6868-48C2-B071-204A87F54511}" dt="2023-03-29T13:36:48.416" v="9" actId="1076"/>
        <pc:sldMkLst>
          <pc:docMk/>
          <pc:sldMk cId="1079621790" sldId="257"/>
        </pc:sldMkLst>
        <pc:spChg chg="mod">
          <ac:chgData name="Gaby Lemon" userId="5c174693-2f7b-45fd-b464-4839f664eeb7" providerId="ADAL" clId="{BD3D4C1C-6868-48C2-B071-204A87F54511}" dt="2023-03-29T13:36:48.416" v="9" actId="1076"/>
          <ac:spMkLst>
            <pc:docMk/>
            <pc:sldMk cId="1079621790" sldId="257"/>
            <ac:spMk id="6" creationId="{FFC87DDA-7F7A-49D1-A082-DA2A8117395C}"/>
          </ac:spMkLst>
        </pc:spChg>
      </pc:sldChg>
      <pc:sldChg chg="modSp mod">
        <pc:chgData name="Gaby Lemon" userId="5c174693-2f7b-45fd-b464-4839f664eeb7" providerId="ADAL" clId="{BD3D4C1C-6868-48C2-B071-204A87F54511}" dt="2023-03-29T13:37:32.331" v="13" actId="1076"/>
        <pc:sldMkLst>
          <pc:docMk/>
          <pc:sldMk cId="1278838620" sldId="258"/>
        </pc:sldMkLst>
        <pc:spChg chg="mod">
          <ac:chgData name="Gaby Lemon" userId="5c174693-2f7b-45fd-b464-4839f664eeb7" providerId="ADAL" clId="{BD3D4C1C-6868-48C2-B071-204A87F54511}" dt="2023-03-29T13:37:32.331" v="13" actId="1076"/>
          <ac:spMkLst>
            <pc:docMk/>
            <pc:sldMk cId="1278838620" sldId="258"/>
            <ac:spMk id="3" creationId="{19646A59-5968-AAAD-69A7-82B224574413}"/>
          </ac:spMkLst>
        </pc:spChg>
      </pc:sldChg>
      <pc:sldChg chg="modSp mod">
        <pc:chgData name="Gaby Lemon" userId="5c174693-2f7b-45fd-b464-4839f664eeb7" providerId="ADAL" clId="{BD3D4C1C-6868-48C2-B071-204A87F54511}" dt="2023-03-29T13:36:20.149" v="4" actId="1035"/>
        <pc:sldMkLst>
          <pc:docMk/>
          <pc:sldMk cId="2641824876" sldId="264"/>
        </pc:sldMkLst>
        <pc:spChg chg="mod">
          <ac:chgData name="Gaby Lemon" userId="5c174693-2f7b-45fd-b464-4839f664eeb7" providerId="ADAL" clId="{BD3D4C1C-6868-48C2-B071-204A87F54511}" dt="2023-03-29T13:36:20.149" v="4" actId="1035"/>
          <ac:spMkLst>
            <pc:docMk/>
            <pc:sldMk cId="2641824876" sldId="264"/>
            <ac:spMk id="6" creationId="{CEB2F043-D9E5-DB7A-419D-D622C527354B}"/>
          </ac:spMkLst>
        </pc:spChg>
      </pc:sldChg>
      <pc:sldChg chg="modSp mod">
        <pc:chgData name="Gaby Lemon" userId="5c174693-2f7b-45fd-b464-4839f664eeb7" providerId="ADAL" clId="{BD3D4C1C-6868-48C2-B071-204A87F54511}" dt="2023-03-27T17:35:48.219" v="0" actId="20577"/>
        <pc:sldMkLst>
          <pc:docMk/>
          <pc:sldMk cId="3567031978" sldId="278"/>
        </pc:sldMkLst>
        <pc:spChg chg="mod">
          <ac:chgData name="Gaby Lemon" userId="5c174693-2f7b-45fd-b464-4839f664eeb7" providerId="ADAL" clId="{BD3D4C1C-6868-48C2-B071-204A87F54511}" dt="2023-03-27T17:35:48.219" v="0" actId="20577"/>
          <ac:spMkLst>
            <pc:docMk/>
            <pc:sldMk cId="3567031978" sldId="278"/>
            <ac:spMk id="3" creationId="{1EC8A5EC-7137-45F8-B381-A2FF4F916A24}"/>
          </ac:spMkLst>
        </pc:spChg>
      </pc:sldChg>
      <pc:sldChg chg="modSp mod">
        <pc:chgData name="Gaby Lemon" userId="5c174693-2f7b-45fd-b464-4839f664eeb7" providerId="ADAL" clId="{BD3D4C1C-6868-48C2-B071-204A87F54511}" dt="2023-03-29T18:11:26.378" v="15" actId="20577"/>
        <pc:sldMkLst>
          <pc:docMk/>
          <pc:sldMk cId="2273713114" sldId="303"/>
        </pc:sldMkLst>
        <pc:spChg chg="mod">
          <ac:chgData name="Gaby Lemon" userId="5c174693-2f7b-45fd-b464-4839f664eeb7" providerId="ADAL" clId="{BD3D4C1C-6868-48C2-B071-204A87F54511}" dt="2023-03-29T18:11:26.378" v="15" actId="20577"/>
          <ac:spMkLst>
            <pc:docMk/>
            <pc:sldMk cId="2273713114" sldId="303"/>
            <ac:spMk id="2" creationId="{436B6DB0-A6F2-3764-3F01-7E604325FA40}"/>
          </ac:spMkLst>
        </pc:spChg>
        <pc:spChg chg="mod">
          <ac:chgData name="Gaby Lemon" userId="5c174693-2f7b-45fd-b464-4839f664eeb7" providerId="ADAL" clId="{BD3D4C1C-6868-48C2-B071-204A87F54511}" dt="2023-03-29T13:37:12.612" v="12" actId="1076"/>
          <ac:spMkLst>
            <pc:docMk/>
            <pc:sldMk cId="2273713114" sldId="303"/>
            <ac:spMk id="6" creationId="{43E42D4C-F66C-C3C4-416A-B68523C87AEA}"/>
          </ac:spMkLst>
        </pc:spChg>
      </pc:sldChg>
      <pc:sldChg chg="modSp mod">
        <pc:chgData name="Gaby Lemon" userId="5c174693-2f7b-45fd-b464-4839f664eeb7" providerId="ADAL" clId="{BD3D4C1C-6868-48C2-B071-204A87F54511}" dt="2023-03-29T18:11:33.210" v="19" actId="20577"/>
        <pc:sldMkLst>
          <pc:docMk/>
          <pc:sldMk cId="2551452938" sldId="304"/>
        </pc:sldMkLst>
        <pc:spChg chg="mod">
          <ac:chgData name="Gaby Lemon" userId="5c174693-2f7b-45fd-b464-4839f664eeb7" providerId="ADAL" clId="{BD3D4C1C-6868-48C2-B071-204A87F54511}" dt="2023-03-29T18:11:33.210" v="19" actId="20577"/>
          <ac:spMkLst>
            <pc:docMk/>
            <pc:sldMk cId="2551452938" sldId="304"/>
            <ac:spMk id="2" creationId="{1282BCC7-3A79-FD85-B127-63AE493BAC67}"/>
          </ac:spMkLst>
        </pc:spChg>
      </pc:sldChg>
      <pc:sldChg chg="modSp mod">
        <pc:chgData name="Gaby Lemon" userId="5c174693-2f7b-45fd-b464-4839f664eeb7" providerId="ADAL" clId="{BD3D4C1C-6868-48C2-B071-204A87F54511}" dt="2023-03-29T13:37:02.732" v="11" actId="1076"/>
        <pc:sldMkLst>
          <pc:docMk/>
          <pc:sldMk cId="2733644633" sldId="306"/>
        </pc:sldMkLst>
        <pc:spChg chg="mod">
          <ac:chgData name="Gaby Lemon" userId="5c174693-2f7b-45fd-b464-4839f664eeb7" providerId="ADAL" clId="{BD3D4C1C-6868-48C2-B071-204A87F54511}" dt="2023-03-29T13:37:02.732" v="11" actId="1076"/>
          <ac:spMkLst>
            <pc:docMk/>
            <pc:sldMk cId="2733644633" sldId="306"/>
            <ac:spMk id="6" creationId="{BECB7911-1184-F3A2-93DE-00AECE36C03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3BF243-78DA-4D66-8044-4C1854ABAAC5}"/>
              </a:ext>
            </a:extLst>
          </p:cNvPr>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a:extLst>
              <a:ext uri="{FF2B5EF4-FFF2-40B4-BE49-F238E27FC236}">
                <a16:creationId xmlns:a16="http://schemas.microsoft.com/office/drawing/2014/main" id="{F93BD027-E0A8-4EF8-8B39-BE189EBCBB12}"/>
              </a:ext>
            </a:extLst>
          </p:cNvPr>
          <p:cNvSpPr>
            <a:spLocks noGrp="1"/>
          </p:cNvSpPr>
          <p:nvPr>
            <p:ph type="dt" sz="quarter" idx="1"/>
          </p:nvPr>
        </p:nvSpPr>
        <p:spPr>
          <a:xfrm>
            <a:off x="3970939" y="0"/>
            <a:ext cx="3037840" cy="466435"/>
          </a:xfrm>
          <a:prstGeom prst="rect">
            <a:avLst/>
          </a:prstGeom>
        </p:spPr>
        <p:txBody>
          <a:bodyPr vert="horz" lIns="93175" tIns="46587" rIns="93175" bIns="46587" rtlCol="0"/>
          <a:lstStyle>
            <a:lvl1pPr algn="r">
              <a:defRPr sz="1200"/>
            </a:lvl1pPr>
          </a:lstStyle>
          <a:p>
            <a:fld id="{3D223C29-BF65-4C26-A276-9D9FB927C115}" type="datetimeFigureOut">
              <a:rPr lang="en-US" smtClean="0"/>
              <a:t>3/29/2023</a:t>
            </a:fld>
            <a:endParaRPr lang="en-US"/>
          </a:p>
        </p:txBody>
      </p:sp>
      <p:sp>
        <p:nvSpPr>
          <p:cNvPr id="4" name="Footer Placeholder 3">
            <a:extLst>
              <a:ext uri="{FF2B5EF4-FFF2-40B4-BE49-F238E27FC236}">
                <a16:creationId xmlns:a16="http://schemas.microsoft.com/office/drawing/2014/main" id="{E7598D94-BEEE-4665-85E3-3BA5D979B938}"/>
              </a:ext>
            </a:extLst>
          </p:cNvPr>
          <p:cNvSpPr>
            <a:spLocks noGrp="1"/>
          </p:cNvSpPr>
          <p:nvPr>
            <p:ph type="ftr" sz="quarter" idx="2"/>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D91894-0D36-4C6D-A8C7-1AA244E25DC3}"/>
              </a:ext>
            </a:extLst>
          </p:cNvPr>
          <p:cNvSpPr>
            <a:spLocks noGrp="1"/>
          </p:cNvSpPr>
          <p:nvPr>
            <p:ph type="sldNum" sz="quarter" idx="3"/>
          </p:nvPr>
        </p:nvSpPr>
        <p:spPr>
          <a:xfrm>
            <a:off x="3970939" y="8829968"/>
            <a:ext cx="3037840" cy="466434"/>
          </a:xfrm>
          <a:prstGeom prst="rect">
            <a:avLst/>
          </a:prstGeom>
        </p:spPr>
        <p:txBody>
          <a:bodyPr vert="horz" lIns="93175" tIns="46587" rIns="93175" bIns="46587" rtlCol="0" anchor="b"/>
          <a:lstStyle>
            <a:lvl1pPr algn="r">
              <a:defRPr sz="1200"/>
            </a:lvl1pPr>
          </a:lstStyle>
          <a:p>
            <a:fld id="{B27A9951-D1E0-4E2B-A4D5-DE2AAA74AF8B}" type="slidenum">
              <a:rPr lang="en-US" smtClean="0"/>
              <a:t>‹#›</a:t>
            </a:fld>
            <a:endParaRPr lang="en-US"/>
          </a:p>
        </p:txBody>
      </p:sp>
    </p:spTree>
    <p:extLst>
      <p:ext uri="{BB962C8B-B14F-4D97-AF65-F5344CB8AC3E}">
        <p14:creationId xmlns:p14="http://schemas.microsoft.com/office/powerpoint/2010/main" val="486211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ADE90DBB-038C-452B-A292-3119FB8DA33A}" type="datetimeFigureOut">
              <a:rPr lang="en-US" smtClean="0"/>
              <a:t>3/29/2023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DAA7F4A0-662C-4EE1-8939-D9303B347D87}" type="slidenum">
              <a:rPr lang="en-US" smtClean="0"/>
              <a:t>‹#›</a:t>
            </a:fld>
            <a:endParaRPr lang="en-US"/>
          </a:p>
        </p:txBody>
      </p:sp>
    </p:spTree>
    <p:extLst>
      <p:ext uri="{BB962C8B-B14F-4D97-AF65-F5344CB8AC3E}">
        <p14:creationId xmlns:p14="http://schemas.microsoft.com/office/powerpoint/2010/main" val="29032917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3FB5B5-911A-4E66-8D85-0B81F7F5833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693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71BF7-2473-4581-AE1C-4A1A38D816BB}" type="slidenum">
              <a:rPr lang="en-CA" smtClean="0"/>
              <a:t>4</a:t>
            </a:fld>
            <a:endParaRPr lang="en-CA"/>
          </a:p>
        </p:txBody>
      </p:sp>
    </p:spTree>
    <p:extLst>
      <p:ext uri="{BB962C8B-B14F-4D97-AF65-F5344CB8AC3E}">
        <p14:creationId xmlns:p14="http://schemas.microsoft.com/office/powerpoint/2010/main" val="99730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D71BF7-2473-4581-AE1C-4A1A38D816BB}" type="slidenum">
              <a:rPr lang="en-CA" smtClean="0"/>
              <a:t>8</a:t>
            </a:fld>
            <a:endParaRPr lang="en-CA"/>
          </a:p>
        </p:txBody>
      </p:sp>
    </p:spTree>
    <p:extLst>
      <p:ext uri="{BB962C8B-B14F-4D97-AF65-F5344CB8AC3E}">
        <p14:creationId xmlns:p14="http://schemas.microsoft.com/office/powerpoint/2010/main" val="22879901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1470025"/>
          </a:xfrm>
        </p:spPr>
        <p:txBody>
          <a:bodyPr/>
          <a:lstStyle>
            <a:lvl1pPr>
              <a:defRPr>
                <a:solidFill>
                  <a:schemeClr val="bg1"/>
                </a:solidFill>
              </a:defRPr>
            </a:lvl1pPr>
          </a:lstStyle>
          <a:p>
            <a:r>
              <a:rPr lang="en-US" dirty="0"/>
              <a:t>Click to edit Master title style</a:t>
            </a:r>
          </a:p>
        </p:txBody>
      </p:sp>
      <p:pic>
        <p:nvPicPr>
          <p:cNvPr id="3" name="Picture 2">
            <a:extLst>
              <a:ext uri="{FF2B5EF4-FFF2-40B4-BE49-F238E27FC236}">
                <a16:creationId xmlns:a16="http://schemas.microsoft.com/office/drawing/2014/main" id="{AC9B2624-570A-5BA4-CE8D-28B6E7F82C7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74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52B881-A108-4803-B135-CF3F06443FDE}" type="slidenum">
              <a:rPr lang="en-US" smtClean="0"/>
              <a:t>‹#›</a:t>
            </a:fld>
            <a:endParaRPr lang="en-US" dirty="0"/>
          </a:p>
        </p:txBody>
      </p:sp>
    </p:spTree>
    <p:extLst>
      <p:ext uri="{BB962C8B-B14F-4D97-AF65-F5344CB8AC3E}">
        <p14:creationId xmlns:p14="http://schemas.microsoft.com/office/powerpoint/2010/main" val="658496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32368"/>
            <a:ext cx="9144000" cy="1447800"/>
          </a:xfrm>
          <a:prstGeom prst="rect">
            <a:avLst/>
          </a:prstGeom>
          <a:solidFill>
            <a:srgbClr val="698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457200" y="-32368"/>
            <a:ext cx="8229600" cy="145000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2B881-A108-4803-B135-CF3F06443FDE}" type="slidenum">
              <a:rPr lang="en-US" smtClean="0"/>
              <a:t>‹#›</a:t>
            </a:fld>
            <a:endParaRPr lang="en-US" dirty="0"/>
          </a:p>
        </p:txBody>
      </p:sp>
      <p:pic>
        <p:nvPicPr>
          <p:cNvPr id="8" name="Picture 7" descr="Logo, company name&#10;&#10;Description automatically generated">
            <a:extLst>
              <a:ext uri="{FF2B5EF4-FFF2-40B4-BE49-F238E27FC236}">
                <a16:creationId xmlns:a16="http://schemas.microsoft.com/office/drawing/2014/main" id="{9A81BC44-2335-4557-96A6-C9CFCE48E61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200" y="6157913"/>
            <a:ext cx="2057400" cy="670560"/>
          </a:xfrm>
          <a:prstGeom prst="rect">
            <a:avLst/>
          </a:prstGeom>
        </p:spPr>
      </p:pic>
    </p:spTree>
    <p:extLst>
      <p:ext uri="{BB962C8B-B14F-4D97-AF65-F5344CB8AC3E}">
        <p14:creationId xmlns:p14="http://schemas.microsoft.com/office/powerpoint/2010/main" val="1805376381"/>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914400" rtl="0" eaLnBrk="1" latinLnBrk="0" hangingPunct="1">
        <a:spcBef>
          <a:spcPct val="0"/>
        </a:spcBef>
        <a:buNone/>
        <a:defRPr sz="28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jerrytraer@workplacesafetynorth.ca" TargetMode="External"/><Relationship Id="rId2" Type="http://schemas.openxmlformats.org/officeDocument/2006/relationships/hyperlink" Target="mailto:tomwelton@workplacesafetynorth.c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tomwelton@workplacesafetynorth.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81300"/>
            <a:ext cx="8229600" cy="12954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400" kern="1200" baseline="0">
                <a:solidFill>
                  <a:srgbClr val="506B26"/>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Calibri"/>
              <a:ea typeface="+mj-ea"/>
              <a:cs typeface="+mj-cs"/>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en-US" sz="2800" b="1" dirty="0">
                <a:solidFill>
                  <a:schemeClr val="bg1"/>
                </a:solidFill>
              </a:rPr>
              <a:t>Webinar: </a:t>
            </a:r>
            <a:r>
              <a:rPr lang="en-US" sz="2800" b="1" i="0" dirty="0">
                <a:solidFill>
                  <a:schemeClr val="bg1"/>
                </a:solidFill>
                <a:effectLst/>
              </a:rPr>
              <a:t>Research on Root Causes of Pedestrian-Mobile Equipment Incidents</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2800" b="1" dirty="0">
              <a:solidFill>
                <a:schemeClr val="bg1"/>
              </a:solidFill>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en-US" dirty="0">
                <a:solidFill>
                  <a:prstClr val="white"/>
                </a:solidFill>
                <a:latin typeface="Calibri"/>
              </a:rPr>
              <a:t>March 29</a:t>
            </a:r>
            <a:r>
              <a:rPr kumimoji="0" lang="en-US" sz="2400" b="0" i="0" u="none" strike="noStrike" kern="1200" cap="none" spc="0" normalizeH="0" baseline="0" noProof="0" dirty="0">
                <a:ln>
                  <a:noFill/>
                </a:ln>
                <a:solidFill>
                  <a:prstClr val="white"/>
                </a:solidFill>
                <a:effectLst/>
                <a:uLnTx/>
                <a:uFillTx/>
                <a:latin typeface="Calibri"/>
                <a:ea typeface="+mj-ea"/>
                <a:cs typeface="+mj-cs"/>
              </a:rPr>
              <a:t>, 2023</a:t>
            </a:r>
            <a:endParaRPr kumimoji="0" lang="en-CA" sz="2400" b="0" i="0" u="none" strike="noStrike" kern="1200" cap="none" spc="0" normalizeH="0" baseline="0" noProof="0" dirty="0">
              <a:ln>
                <a:noFill/>
              </a:ln>
              <a:solidFill>
                <a:srgbClr val="506B26"/>
              </a:solidFill>
              <a:effectLst/>
              <a:uLnTx/>
              <a:uFillTx/>
              <a:latin typeface="Calibri"/>
              <a:ea typeface="+mj-ea"/>
              <a:cs typeface="+mj-cs"/>
            </a:endParaRPr>
          </a:p>
        </p:txBody>
      </p:sp>
    </p:spTree>
    <p:extLst>
      <p:ext uri="{BB962C8B-B14F-4D97-AF65-F5344CB8AC3E}">
        <p14:creationId xmlns:p14="http://schemas.microsoft.com/office/powerpoint/2010/main" val="3667619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E03F-6BD4-43BC-A572-AFF5F8E5699A}"/>
              </a:ext>
            </a:extLst>
          </p:cNvPr>
          <p:cNvSpPr>
            <a:spLocks noGrp="1"/>
          </p:cNvSpPr>
          <p:nvPr>
            <p:ph type="title"/>
          </p:nvPr>
        </p:nvSpPr>
        <p:spPr>
          <a:xfrm>
            <a:off x="457200" y="506492"/>
            <a:ext cx="8229600" cy="792162"/>
          </a:xfrm>
        </p:spPr>
        <p:txBody>
          <a:bodyPr>
            <a:noAutofit/>
          </a:bodyPr>
          <a:lstStyle/>
          <a:p>
            <a:r>
              <a:rPr lang="en-US" b="1" dirty="0"/>
              <a:t>Top 10 Primary Causal Factors</a:t>
            </a:r>
            <a:br>
              <a:rPr lang="en-US" b="1" dirty="0"/>
            </a:br>
            <a:endParaRPr lang="en-US" b="1" dirty="0"/>
          </a:p>
        </p:txBody>
      </p:sp>
      <p:sp>
        <p:nvSpPr>
          <p:cNvPr id="3" name="Content Placeholder 2">
            <a:extLst>
              <a:ext uri="{FF2B5EF4-FFF2-40B4-BE49-F238E27FC236}">
                <a16:creationId xmlns:a16="http://schemas.microsoft.com/office/drawing/2014/main" id="{C464B514-1123-477A-BC01-072E6174DC67}"/>
              </a:ext>
            </a:extLst>
          </p:cNvPr>
          <p:cNvSpPr>
            <a:spLocks noGrp="1"/>
          </p:cNvSpPr>
          <p:nvPr>
            <p:ph idx="1"/>
          </p:nvPr>
        </p:nvSpPr>
        <p:spPr>
          <a:xfrm>
            <a:off x="457200" y="1473909"/>
            <a:ext cx="8229600" cy="4671969"/>
          </a:xfrm>
        </p:spPr>
        <p:txBody>
          <a:bodyPr>
            <a:normAutofit lnSpcReduction="10000"/>
          </a:bodyPr>
          <a:lstStyle/>
          <a:p>
            <a:pPr marL="514350" marR="0" indent="-514350">
              <a:spcBef>
                <a:spcPts val="0"/>
              </a:spcBef>
              <a:spcAft>
                <a:spcPts val="0"/>
              </a:spcAft>
              <a:buFont typeface="+mj-lt"/>
              <a:buAutoNum type="arabicPeriod"/>
            </a:pPr>
            <a:r>
              <a:rPr lang="en-US" sz="2000" dirty="0">
                <a:solidFill>
                  <a:srgbClr val="000000"/>
                </a:solidFill>
                <a:effectLst/>
                <a:latin typeface="Calibri" panose="020F0502020204030204" pitchFamily="34" charset="0"/>
                <a:ea typeface="Calibri" panose="020F0502020204030204" pitchFamily="34" charset="0"/>
              </a:rPr>
              <a:t>Lack of awareness and reaction to workplace hazard cues (e.g. backup alarms, proximity lighting around lift truck, ineffective enforcement of lift truck speed)</a:t>
            </a:r>
            <a:endParaRPr lang="en-US" sz="2000" dirty="0">
              <a:effectLst/>
              <a:latin typeface="Calibri" panose="020F0502020204030204" pitchFamily="34" charset="0"/>
              <a:ea typeface="Calibri" panose="020F0502020204030204" pitchFamily="34" charset="0"/>
            </a:endParaRPr>
          </a:p>
          <a:p>
            <a:pPr marL="514350" indent="-514350">
              <a:buFont typeface="+mj-lt"/>
              <a:buAutoNum type="arabicPeriod"/>
            </a:pPr>
            <a:r>
              <a:rPr lang="en-US" sz="2000" dirty="0"/>
              <a:t>Lack of traffic management plans</a:t>
            </a:r>
          </a:p>
          <a:p>
            <a:pPr marL="514350" indent="-514350">
              <a:buFont typeface="+mj-lt"/>
              <a:buAutoNum type="arabicPeriod"/>
            </a:pPr>
            <a:r>
              <a:rPr lang="en-US" sz="2000" dirty="0"/>
              <a:t>Lack of training</a:t>
            </a:r>
          </a:p>
          <a:p>
            <a:pPr marL="514350" indent="-514350">
              <a:buFont typeface="+mj-lt"/>
              <a:buAutoNum type="arabicPeriod"/>
            </a:pPr>
            <a:r>
              <a:rPr lang="en-US" sz="2000" dirty="0"/>
              <a:t>Lack of enforcement of policies</a:t>
            </a:r>
          </a:p>
          <a:p>
            <a:pPr marL="514350" indent="-514350">
              <a:buFont typeface="+mj-lt"/>
              <a:buAutoNum type="arabicPeriod"/>
            </a:pPr>
            <a:r>
              <a:rPr lang="en-US" sz="2000" dirty="0"/>
              <a:t>No commitment to put measures in place to mitigate</a:t>
            </a:r>
          </a:p>
          <a:p>
            <a:pPr marL="514350" indent="-514350">
              <a:buFont typeface="+mj-lt"/>
              <a:buAutoNum type="arabicPeriod"/>
            </a:pPr>
            <a:r>
              <a:rPr lang="en-US" sz="2000" dirty="0"/>
              <a:t>Lack of safety processes</a:t>
            </a:r>
          </a:p>
          <a:p>
            <a:pPr marL="514350" indent="-514350">
              <a:buFont typeface="+mj-lt"/>
              <a:buAutoNum type="arabicPeriod"/>
            </a:pPr>
            <a:r>
              <a:rPr lang="en-US" sz="2000" dirty="0"/>
              <a:t>Poor work environment (lack of rules/lack of enforcement with high-visibility vests)</a:t>
            </a:r>
          </a:p>
          <a:p>
            <a:pPr marL="514350" indent="-514350">
              <a:buFont typeface="+mj-lt"/>
              <a:buAutoNum type="arabicPeriod"/>
            </a:pPr>
            <a:r>
              <a:rPr lang="en-US" sz="2000" dirty="0"/>
              <a:t>Lack of/Ineffective policies</a:t>
            </a:r>
          </a:p>
          <a:p>
            <a:pPr marL="514350" indent="-514350">
              <a:buFont typeface="+mj-lt"/>
              <a:buAutoNum type="arabicPeriod"/>
            </a:pPr>
            <a:r>
              <a:rPr lang="en-US" sz="2000" dirty="0"/>
              <a:t>Improper use of equipment</a:t>
            </a:r>
          </a:p>
          <a:p>
            <a:pPr marL="514350" indent="-514350">
              <a:buFont typeface="+mj-lt"/>
              <a:buAutoNum type="arabicPeriod"/>
            </a:pPr>
            <a:r>
              <a:rPr lang="en-US" sz="2000" dirty="0"/>
              <a:t>Not learning from incident reports (lack of awareness to take these incidents more seriously)</a:t>
            </a:r>
          </a:p>
        </p:txBody>
      </p:sp>
      <p:sp>
        <p:nvSpPr>
          <p:cNvPr id="5" name="Slide Number Placeholder 4">
            <a:extLst>
              <a:ext uri="{FF2B5EF4-FFF2-40B4-BE49-F238E27FC236}">
                <a16:creationId xmlns:a16="http://schemas.microsoft.com/office/drawing/2014/main" id="{367FC277-D22A-47FD-84CC-7875909B7CF6}"/>
              </a:ext>
            </a:extLst>
          </p:cNvPr>
          <p:cNvSpPr>
            <a:spLocks noGrp="1"/>
          </p:cNvSpPr>
          <p:nvPr>
            <p:ph type="sldNum" sz="quarter" idx="12"/>
          </p:nvPr>
        </p:nvSpPr>
        <p:spPr/>
        <p:txBody>
          <a:bodyPr/>
          <a:lstStyle/>
          <a:p>
            <a:fld id="{EB35A2DC-2941-409A-8918-E46A7E1D1FA7}" type="slidenum">
              <a:rPr lang="en-CA" smtClean="0"/>
              <a:t>10</a:t>
            </a:fld>
            <a:endParaRPr lang="en-CA"/>
          </a:p>
        </p:txBody>
      </p:sp>
      <p:sp>
        <p:nvSpPr>
          <p:cNvPr id="6" name="Footer Placeholder 3">
            <a:extLst>
              <a:ext uri="{FF2B5EF4-FFF2-40B4-BE49-F238E27FC236}">
                <a16:creationId xmlns:a16="http://schemas.microsoft.com/office/drawing/2014/main" id="{C2F4F625-A704-4258-71A7-673F6EB1AD03}"/>
              </a:ext>
            </a:extLst>
          </p:cNvPr>
          <p:cNvSpPr>
            <a:spLocks noGrp="1"/>
          </p:cNvSpPr>
          <p:nvPr>
            <p:ph type="ftr" sz="quarter" idx="11"/>
          </p:nvPr>
        </p:nvSpPr>
        <p:spPr>
          <a:xfrm>
            <a:off x="2819400" y="6346754"/>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371482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A4DB4-3273-4168-8DC7-2A7199D77714}"/>
              </a:ext>
            </a:extLst>
          </p:cNvPr>
          <p:cNvSpPr>
            <a:spLocks noGrp="1"/>
          </p:cNvSpPr>
          <p:nvPr>
            <p:ph type="title"/>
          </p:nvPr>
        </p:nvSpPr>
        <p:spPr/>
        <p:txBody>
          <a:bodyPr>
            <a:normAutofit/>
          </a:bodyPr>
          <a:lstStyle/>
          <a:p>
            <a:r>
              <a:rPr lang="en-US" b="1" dirty="0"/>
              <a:t>Top 10 Primary Root Causes Solutions and Controls </a:t>
            </a:r>
          </a:p>
        </p:txBody>
      </p:sp>
      <p:sp>
        <p:nvSpPr>
          <p:cNvPr id="3" name="Content Placeholder 2">
            <a:extLst>
              <a:ext uri="{FF2B5EF4-FFF2-40B4-BE49-F238E27FC236}">
                <a16:creationId xmlns:a16="http://schemas.microsoft.com/office/drawing/2014/main" id="{3CDC6737-5111-42CD-80B9-917243A07282}"/>
              </a:ext>
            </a:extLst>
          </p:cNvPr>
          <p:cNvSpPr>
            <a:spLocks noGrp="1"/>
          </p:cNvSpPr>
          <p:nvPr>
            <p:ph idx="1"/>
          </p:nvPr>
        </p:nvSpPr>
        <p:spPr>
          <a:xfrm>
            <a:off x="457200" y="1752600"/>
            <a:ext cx="8229600" cy="4197394"/>
          </a:xfrm>
        </p:spPr>
        <p:txBody>
          <a:bodyPr>
            <a:normAutofit/>
          </a:bodyPr>
          <a:lstStyle/>
          <a:p>
            <a:pPr marL="0" indent="0">
              <a:buNone/>
            </a:pPr>
            <a:r>
              <a:rPr lang="en-US" sz="2000" b="1" dirty="0"/>
              <a:t>Notes:</a:t>
            </a:r>
            <a:endParaRPr lang="en-US" sz="2000" b="1" i="0" u="none" strike="noStrike" baseline="0" dirty="0"/>
          </a:p>
          <a:p>
            <a:r>
              <a:rPr lang="en-US" sz="2000" b="0" i="0" u="none" strike="noStrike" baseline="0" dirty="0"/>
              <a:t>Scope of this exercise does not include assessment of listed controls </a:t>
            </a:r>
          </a:p>
          <a:p>
            <a:r>
              <a:rPr lang="en-US" sz="2000" b="0" i="0" u="none" strike="noStrike" baseline="0" dirty="0"/>
              <a:t>This list provides information on specific controls and/or activities that support a control </a:t>
            </a:r>
          </a:p>
          <a:p>
            <a:r>
              <a:rPr lang="en-US" sz="2000" b="0" i="0" u="none" strike="noStrike" baseline="0" dirty="0"/>
              <a:t>Control performance should be specified, observable, measurable and auditable </a:t>
            </a:r>
          </a:p>
        </p:txBody>
      </p:sp>
      <p:sp>
        <p:nvSpPr>
          <p:cNvPr id="5" name="Slide Number Placeholder 4">
            <a:extLst>
              <a:ext uri="{FF2B5EF4-FFF2-40B4-BE49-F238E27FC236}">
                <a16:creationId xmlns:a16="http://schemas.microsoft.com/office/drawing/2014/main" id="{3C16580A-9B1C-45F2-8CFE-8AA604135D37}"/>
              </a:ext>
            </a:extLst>
          </p:cNvPr>
          <p:cNvSpPr>
            <a:spLocks noGrp="1"/>
          </p:cNvSpPr>
          <p:nvPr>
            <p:ph type="sldNum" sz="quarter" idx="12"/>
          </p:nvPr>
        </p:nvSpPr>
        <p:spPr/>
        <p:txBody>
          <a:bodyPr/>
          <a:lstStyle/>
          <a:p>
            <a:fld id="{EB35A2DC-2941-409A-8918-E46A7E1D1FA7}" type="slidenum">
              <a:rPr lang="en-CA" smtClean="0"/>
              <a:t>11</a:t>
            </a:fld>
            <a:endParaRPr lang="en-CA"/>
          </a:p>
        </p:txBody>
      </p:sp>
      <p:sp>
        <p:nvSpPr>
          <p:cNvPr id="6" name="Footer Placeholder 3">
            <a:extLst>
              <a:ext uri="{FF2B5EF4-FFF2-40B4-BE49-F238E27FC236}">
                <a16:creationId xmlns:a16="http://schemas.microsoft.com/office/drawing/2014/main" id="{CEB2F043-D9E5-DB7A-419D-D622C527354B}"/>
              </a:ext>
            </a:extLst>
          </p:cNvPr>
          <p:cNvSpPr>
            <a:spLocks noGrp="1"/>
          </p:cNvSpPr>
          <p:nvPr>
            <p:ph type="ftr" sz="quarter" idx="11"/>
          </p:nvPr>
        </p:nvSpPr>
        <p:spPr>
          <a:xfrm>
            <a:off x="2819400" y="6341826"/>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641824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BBBF-1441-47DC-BD7C-BB6FF54BB372}"/>
              </a:ext>
            </a:extLst>
          </p:cNvPr>
          <p:cNvSpPr>
            <a:spLocks noGrp="1"/>
          </p:cNvSpPr>
          <p:nvPr>
            <p:ph type="title"/>
          </p:nvPr>
        </p:nvSpPr>
        <p:spPr>
          <a:xfrm>
            <a:off x="366453" y="223859"/>
            <a:ext cx="8610600" cy="1015956"/>
          </a:xfrm>
        </p:spPr>
        <p:txBody>
          <a:bodyPr>
            <a:normAutofit fontScale="90000"/>
          </a:bodyPr>
          <a:lstStyle/>
          <a:p>
            <a:r>
              <a:rPr lang="en-US" b="1" dirty="0"/>
              <a:t>1.</a:t>
            </a:r>
            <a:r>
              <a:rPr lang="en-US" sz="2800" dirty="0">
                <a:solidFill>
                  <a:srgbClr val="506B26"/>
                </a:solidFill>
              </a:rPr>
              <a:t> </a:t>
            </a:r>
            <a:r>
              <a:rPr lang="en-US" sz="2800" b="1" dirty="0">
                <a:effectLst/>
                <a:latin typeface="Calibri" panose="020F0502020204030204" pitchFamily="34" charset="0"/>
                <a:ea typeface="Calibri" panose="020F0502020204030204" pitchFamily="34" charset="0"/>
              </a:rPr>
              <a:t>Lack of awareness and reaction to workplace hazard cues </a:t>
            </a:r>
            <a:br>
              <a:rPr lang="en-US" sz="2800" b="1" dirty="0">
                <a:effectLst/>
                <a:latin typeface="Calibri" panose="020F0502020204030204" pitchFamily="34" charset="0"/>
                <a:ea typeface="Calibri" panose="020F0502020204030204" pitchFamily="34" charset="0"/>
              </a:rPr>
            </a:br>
            <a:r>
              <a:rPr lang="en-US" sz="2800" b="1" dirty="0">
                <a:effectLst/>
                <a:latin typeface="Calibri" panose="020F0502020204030204" pitchFamily="34" charset="0"/>
                <a:ea typeface="Calibri" panose="020F0502020204030204" pitchFamily="34" charset="0"/>
              </a:rPr>
              <a:t>e.g. backup alarms, proximity lighting around lift truck, ineffective enforcement of lift truck speed (People)</a:t>
            </a:r>
            <a:endParaRPr lang="en-US" b="1" dirty="0"/>
          </a:p>
        </p:txBody>
      </p:sp>
      <p:sp>
        <p:nvSpPr>
          <p:cNvPr id="3" name="Content Placeholder 2">
            <a:extLst>
              <a:ext uri="{FF2B5EF4-FFF2-40B4-BE49-F238E27FC236}">
                <a16:creationId xmlns:a16="http://schemas.microsoft.com/office/drawing/2014/main" id="{76CCDDDE-7DFF-4B61-B8E6-5755F520690E}"/>
              </a:ext>
            </a:extLst>
          </p:cNvPr>
          <p:cNvSpPr>
            <a:spLocks noGrp="1"/>
          </p:cNvSpPr>
          <p:nvPr>
            <p:ph idx="1"/>
          </p:nvPr>
        </p:nvSpPr>
        <p:spPr>
          <a:xfrm>
            <a:off x="366453" y="1483822"/>
            <a:ext cx="8229600" cy="4806142"/>
          </a:xfrm>
        </p:spPr>
        <p:txBody>
          <a:bodyPr>
            <a:no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Training: pre-job risk assessment</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 this is conducted across the entire work area</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Utilize as an awareness tool</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Focus on how to control the hazards; focus on addressing issues in the physical workplace</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Identification of work zones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Auditing and observation of work area by competent supervisory staff</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Ensuring that proper warning systems are in place (e.g.: blue lights on vehicles, stop signs, mirrors)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Follow-up post-incident to determine whether cause is lack of attention</a:t>
            </a:r>
          </a:p>
          <a:p>
            <a:pPr marL="0" marR="0" lvl="0" indent="0">
              <a:lnSpc>
                <a:spcPct val="115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r">
              <a:lnSpc>
                <a:spcPct val="115000"/>
              </a:lnSpc>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			Continued on next slide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Slide Number Placeholder 4">
            <a:extLst>
              <a:ext uri="{FF2B5EF4-FFF2-40B4-BE49-F238E27FC236}">
                <a16:creationId xmlns:a16="http://schemas.microsoft.com/office/drawing/2014/main" id="{3D5AC2A7-0D89-4E20-A2DC-75CE0B9CCDBC}"/>
              </a:ext>
            </a:extLst>
          </p:cNvPr>
          <p:cNvSpPr>
            <a:spLocks noGrp="1"/>
          </p:cNvSpPr>
          <p:nvPr>
            <p:ph type="sldNum" sz="quarter" idx="12"/>
          </p:nvPr>
        </p:nvSpPr>
        <p:spPr/>
        <p:txBody>
          <a:bodyPr/>
          <a:lstStyle/>
          <a:p>
            <a:fld id="{EB35A2DC-2941-409A-8918-E46A7E1D1FA7}" type="slidenum">
              <a:rPr lang="en-CA" smtClean="0"/>
              <a:t>12</a:t>
            </a:fld>
            <a:endParaRPr lang="en-CA" dirty="0"/>
          </a:p>
        </p:txBody>
      </p:sp>
      <p:sp>
        <p:nvSpPr>
          <p:cNvPr id="6" name="Footer Placeholder 3">
            <a:extLst>
              <a:ext uri="{FF2B5EF4-FFF2-40B4-BE49-F238E27FC236}">
                <a16:creationId xmlns:a16="http://schemas.microsoft.com/office/drawing/2014/main" id="{6F828C63-F654-7E8B-7B99-B0E7AC8E76E9}"/>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34124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BBBF-1441-47DC-BD7C-BB6FF54BB372}"/>
              </a:ext>
            </a:extLst>
          </p:cNvPr>
          <p:cNvSpPr>
            <a:spLocks noGrp="1"/>
          </p:cNvSpPr>
          <p:nvPr>
            <p:ph type="title"/>
          </p:nvPr>
        </p:nvSpPr>
        <p:spPr>
          <a:xfrm>
            <a:off x="366453" y="223859"/>
            <a:ext cx="8610600" cy="1015956"/>
          </a:xfrm>
        </p:spPr>
        <p:txBody>
          <a:bodyPr>
            <a:normAutofit fontScale="90000"/>
          </a:bodyPr>
          <a:lstStyle/>
          <a:p>
            <a:r>
              <a:rPr lang="en-US" b="1" dirty="0"/>
              <a:t>1.</a:t>
            </a:r>
            <a:r>
              <a:rPr lang="en-US" sz="2800" dirty="0">
                <a:solidFill>
                  <a:srgbClr val="506B26"/>
                </a:solidFill>
              </a:rPr>
              <a:t> </a:t>
            </a:r>
            <a:r>
              <a:rPr lang="en-US" sz="2800" b="1" dirty="0">
                <a:effectLst/>
                <a:latin typeface="Calibri" panose="020F0502020204030204" pitchFamily="34" charset="0"/>
                <a:ea typeface="Calibri" panose="020F0502020204030204" pitchFamily="34" charset="0"/>
              </a:rPr>
              <a:t>Lack of awareness and reaction to workplace hazard cues </a:t>
            </a:r>
            <a:br>
              <a:rPr lang="en-US" sz="2800" b="1" dirty="0">
                <a:effectLst/>
                <a:latin typeface="Calibri" panose="020F0502020204030204" pitchFamily="34" charset="0"/>
                <a:ea typeface="Calibri" panose="020F0502020204030204" pitchFamily="34" charset="0"/>
              </a:rPr>
            </a:br>
            <a:r>
              <a:rPr lang="en-US" sz="2800" b="1" dirty="0">
                <a:effectLst/>
                <a:latin typeface="Calibri" panose="020F0502020204030204" pitchFamily="34" charset="0"/>
                <a:ea typeface="Calibri" panose="020F0502020204030204" pitchFamily="34" charset="0"/>
              </a:rPr>
              <a:t>e.g. backup alarms, proximity lighting around lift truck, ineffective enforcement to lift truck speed (People) cont.</a:t>
            </a:r>
            <a:endParaRPr lang="en-US" b="1" dirty="0"/>
          </a:p>
        </p:txBody>
      </p:sp>
      <p:sp>
        <p:nvSpPr>
          <p:cNvPr id="3" name="Content Placeholder 2">
            <a:extLst>
              <a:ext uri="{FF2B5EF4-FFF2-40B4-BE49-F238E27FC236}">
                <a16:creationId xmlns:a16="http://schemas.microsoft.com/office/drawing/2014/main" id="{76CCDDDE-7DFF-4B61-B8E6-5755F520690E}"/>
              </a:ext>
            </a:extLst>
          </p:cNvPr>
          <p:cNvSpPr>
            <a:spLocks noGrp="1"/>
          </p:cNvSpPr>
          <p:nvPr>
            <p:ph idx="1"/>
          </p:nvPr>
        </p:nvSpPr>
        <p:spPr>
          <a:xfrm>
            <a:off x="366453" y="1483822"/>
            <a:ext cx="8229600" cy="4806142"/>
          </a:xfrm>
        </p:spPr>
        <p:txBody>
          <a:bodyPr>
            <a:no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Examination on why there is a lack of attention</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Root cause analyses: focus on contributors/reasons for lack of attention</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Complete separation of workers from mobile equipment</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Designated walkways</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Made explicit in traffic management plan</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Frequent inspection; risk assessment</a:t>
            </a:r>
          </a:p>
          <a:p>
            <a:pPr marL="0" marR="0" lvl="0" indent="0">
              <a:lnSpc>
                <a:spcPct val="115000"/>
              </a:lnSpc>
              <a:spcBef>
                <a:spcPts val="0"/>
              </a:spcBef>
              <a:spcAft>
                <a:spcPts val="0"/>
              </a:spcAft>
              <a:buNone/>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D5AC2A7-0D89-4E20-A2DC-75CE0B9CCDBC}"/>
              </a:ext>
            </a:extLst>
          </p:cNvPr>
          <p:cNvSpPr>
            <a:spLocks noGrp="1"/>
          </p:cNvSpPr>
          <p:nvPr>
            <p:ph type="sldNum" sz="quarter" idx="12"/>
          </p:nvPr>
        </p:nvSpPr>
        <p:spPr/>
        <p:txBody>
          <a:bodyPr/>
          <a:lstStyle/>
          <a:p>
            <a:fld id="{EB35A2DC-2941-409A-8918-E46A7E1D1FA7}" type="slidenum">
              <a:rPr lang="en-CA" smtClean="0"/>
              <a:t>13</a:t>
            </a:fld>
            <a:endParaRPr lang="en-CA" dirty="0"/>
          </a:p>
        </p:txBody>
      </p:sp>
      <p:sp>
        <p:nvSpPr>
          <p:cNvPr id="6" name="Footer Placeholder 3">
            <a:extLst>
              <a:ext uri="{FF2B5EF4-FFF2-40B4-BE49-F238E27FC236}">
                <a16:creationId xmlns:a16="http://schemas.microsoft.com/office/drawing/2014/main" id="{6F828C63-F654-7E8B-7B99-B0E7AC8E76E9}"/>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42781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BBBF-1441-47DC-BD7C-BB6FF54BB372}"/>
              </a:ext>
            </a:extLst>
          </p:cNvPr>
          <p:cNvSpPr>
            <a:spLocks noGrp="1"/>
          </p:cNvSpPr>
          <p:nvPr>
            <p:ph type="title"/>
          </p:nvPr>
        </p:nvSpPr>
        <p:spPr>
          <a:xfrm>
            <a:off x="304800" y="223925"/>
            <a:ext cx="8610600" cy="1015956"/>
          </a:xfrm>
        </p:spPr>
        <p:txBody>
          <a:bodyPr>
            <a:normAutofit/>
          </a:bodyPr>
          <a:lstStyle/>
          <a:p>
            <a:r>
              <a:rPr lang="en-US" b="1" dirty="0">
                <a:latin typeface="+mn-lt"/>
              </a:rPr>
              <a:t>2.</a:t>
            </a:r>
            <a:r>
              <a:rPr lang="en-US" b="1" dirty="0">
                <a:effectLst/>
                <a:latin typeface="+mn-lt"/>
                <a:ea typeface="Calibri" panose="020F0502020204030204" pitchFamily="34" charset="0"/>
                <a:cs typeface="Times New Roman" panose="02020603050405020304" pitchFamily="18" charset="0"/>
              </a:rPr>
              <a:t> Lack of Traffic M</a:t>
            </a:r>
            <a:r>
              <a:rPr lang="en-US" b="1" dirty="0">
                <a:latin typeface="+mn-lt"/>
                <a:ea typeface="Calibri" panose="020F0502020204030204" pitchFamily="34" charset="0"/>
                <a:cs typeface="Times New Roman" panose="02020603050405020304" pitchFamily="18" charset="0"/>
              </a:rPr>
              <a:t>anagement Plan (Process) </a:t>
            </a:r>
            <a:r>
              <a:rPr lang="en-US" b="1" dirty="0">
                <a:latin typeface="+mn-lt"/>
              </a:rPr>
              <a:t> </a:t>
            </a:r>
          </a:p>
        </p:txBody>
      </p:sp>
      <p:sp>
        <p:nvSpPr>
          <p:cNvPr id="3" name="Content Placeholder 2">
            <a:extLst>
              <a:ext uri="{FF2B5EF4-FFF2-40B4-BE49-F238E27FC236}">
                <a16:creationId xmlns:a16="http://schemas.microsoft.com/office/drawing/2014/main" id="{76CCDDDE-7DFF-4B61-B8E6-5755F520690E}"/>
              </a:ext>
            </a:extLst>
          </p:cNvPr>
          <p:cNvSpPr>
            <a:spLocks noGrp="1"/>
          </p:cNvSpPr>
          <p:nvPr>
            <p:ph idx="1"/>
          </p:nvPr>
        </p:nvSpPr>
        <p:spPr>
          <a:xfrm>
            <a:off x="457200" y="1424031"/>
            <a:ext cx="8229600" cy="4748169"/>
          </a:xfrm>
        </p:spPr>
        <p:txBody>
          <a:bodyPr>
            <a:noAutofit/>
          </a:bodyPr>
          <a:lstStyle/>
          <a:p>
            <a:pPr marL="342900" marR="0" lvl="0" indent="-342900">
              <a:lnSpc>
                <a:spcPct val="115000"/>
              </a:lnSpc>
              <a:spcBef>
                <a:spcPts val="0"/>
              </a:spcBef>
              <a:spcAft>
                <a:spcPts val="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Complete elimination of possible interaction between equipment and pedestrians</a:t>
            </a:r>
          </a:p>
          <a:p>
            <a:pPr marL="342900" marR="0" lvl="0" indent="-342900">
              <a:lnSpc>
                <a:spcPct val="115000"/>
              </a:lnSpc>
              <a:spcBef>
                <a:spcPts val="0"/>
              </a:spcBef>
              <a:spcAft>
                <a:spcPts val="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Lane demarcation; barriers/handrails</a:t>
            </a:r>
          </a:p>
          <a:p>
            <a:pPr marL="342900" marR="0" lvl="0" indent="-342900">
              <a:lnSpc>
                <a:spcPct val="115000"/>
              </a:lnSpc>
              <a:spcBef>
                <a:spcPts val="0"/>
              </a:spcBef>
              <a:spcAft>
                <a:spcPts val="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Prohibition of pedestrian entry into traffic laneways</a:t>
            </a:r>
          </a:p>
          <a:p>
            <a:pPr marL="342900" marR="0" lvl="0" indent="-342900">
              <a:lnSpc>
                <a:spcPct val="115000"/>
              </a:lnSpc>
              <a:spcBef>
                <a:spcPts val="0"/>
              </a:spcBef>
              <a:spcAft>
                <a:spcPts val="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Establishment of clear processes (in events where interaction between equipment and pedestrians must take place)</a:t>
            </a:r>
          </a:p>
          <a:p>
            <a:pPr marL="742950" marR="0" lvl="1" indent="-285750">
              <a:lnSpc>
                <a:spcPct val="115000"/>
              </a:lnSpc>
              <a:spcBef>
                <a:spcPts val="0"/>
              </a:spcBef>
              <a:spcAft>
                <a:spcPts val="0"/>
              </a:spcAft>
              <a:buFont typeface="Courier New" panose="02070309020205020404" pitchFamily="49" charset="0"/>
              <a:buChar char="o"/>
            </a:pPr>
            <a:r>
              <a:rPr lang="en-US" sz="1900" dirty="0">
                <a:effectLst/>
                <a:latin typeface="Calibri" panose="020F0502020204030204" pitchFamily="34" charset="0"/>
                <a:ea typeface="Calibri" panose="020F0502020204030204" pitchFamily="34" charset="0"/>
                <a:cs typeface="Times New Roman" panose="02020603050405020304" pitchFamily="18" charset="0"/>
              </a:rPr>
              <a:t>Pedestrian safety zone policy; traffic management plan</a:t>
            </a:r>
          </a:p>
          <a:p>
            <a:pPr marL="742950" marR="0" lvl="1" indent="-285750">
              <a:lnSpc>
                <a:spcPct val="115000"/>
              </a:lnSpc>
              <a:spcBef>
                <a:spcPts val="0"/>
              </a:spcBef>
              <a:spcAft>
                <a:spcPts val="0"/>
              </a:spcAft>
              <a:buFont typeface="Courier New" panose="02070309020205020404" pitchFamily="49" charset="0"/>
              <a:buChar char="o"/>
            </a:pPr>
            <a:r>
              <a:rPr lang="en-US" sz="1900" dirty="0">
                <a:effectLst/>
                <a:latin typeface="Calibri" panose="020F0502020204030204" pitchFamily="34" charset="0"/>
                <a:ea typeface="Calibri" panose="020F0502020204030204" pitchFamily="34" charset="0"/>
                <a:cs typeface="Times New Roman" panose="02020603050405020304" pitchFamily="18" charset="0"/>
              </a:rPr>
              <a:t>Ensure everyone knows and understands this plan</a:t>
            </a:r>
          </a:p>
          <a:p>
            <a:pPr marL="742950" marR="0" lvl="1" indent="-285750">
              <a:lnSpc>
                <a:spcPct val="115000"/>
              </a:lnSpc>
              <a:spcBef>
                <a:spcPts val="0"/>
              </a:spcBef>
              <a:spcAft>
                <a:spcPts val="0"/>
              </a:spcAft>
              <a:buFont typeface="Courier New" panose="02070309020205020404" pitchFamily="49" charset="0"/>
              <a:buChar char="o"/>
            </a:pPr>
            <a:r>
              <a:rPr lang="en-US" sz="1900" dirty="0">
                <a:effectLst/>
                <a:latin typeface="Calibri" panose="020F0502020204030204" pitchFamily="34" charset="0"/>
                <a:ea typeface="Calibri" panose="020F0502020204030204" pitchFamily="34" charset="0"/>
                <a:cs typeface="Times New Roman" panose="02020603050405020304" pitchFamily="18" charset="0"/>
              </a:rPr>
              <a:t>Formulate plan according to risk/gap assessment</a:t>
            </a:r>
          </a:p>
          <a:p>
            <a:pPr marL="1143000" marR="0" lvl="2" indent="-228600">
              <a:lnSpc>
                <a:spcPct val="115000"/>
              </a:lnSpc>
              <a:spcBef>
                <a:spcPts val="0"/>
              </a:spcBef>
              <a:spcAft>
                <a:spcPts val="0"/>
              </a:spcAft>
              <a:buFont typeface="Wingdings" panose="05000000000000000000" pitchFamily="2"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On equipment, on layout; use to define routes, determine whether PPE will assist; ensure lighting and infrastructure is appropriate</a:t>
            </a:r>
          </a:p>
          <a:p>
            <a:pPr marL="1143000" marR="0" lvl="2" indent="-228600">
              <a:lnSpc>
                <a:spcPct val="115000"/>
              </a:lnSpc>
              <a:spcBef>
                <a:spcPts val="0"/>
              </a:spcBef>
              <a:spcAft>
                <a:spcPts val="0"/>
              </a:spcAft>
              <a:buFont typeface="Wingdings" panose="05000000000000000000" pitchFamily="2"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Base plan on best practices</a:t>
            </a:r>
          </a:p>
          <a:p>
            <a:pPr marL="1143000" marR="0" lvl="2" indent="-228600">
              <a:lnSpc>
                <a:spcPct val="115000"/>
              </a:lnSpc>
              <a:spcBef>
                <a:spcPts val="0"/>
              </a:spcBef>
              <a:spcAft>
                <a:spcPts val="0"/>
              </a:spcAft>
              <a:buFont typeface="Wingdings" panose="05000000000000000000" pitchFamily="2" charset="2"/>
              <a:buChar char=""/>
            </a:pPr>
            <a:r>
              <a:rPr lang="en-US" sz="1900" dirty="0">
                <a:effectLst/>
                <a:latin typeface="Calibri" panose="020F0502020204030204" pitchFamily="34" charset="0"/>
                <a:ea typeface="Calibri" panose="020F0502020204030204" pitchFamily="34" charset="0"/>
                <a:cs typeface="Times New Roman" panose="02020603050405020304" pitchFamily="18" charset="0"/>
              </a:rPr>
              <a:t>Examine existing processes; traffic flow (frequency of movement to specific areas that create higher risk)</a:t>
            </a:r>
          </a:p>
        </p:txBody>
      </p:sp>
      <p:sp>
        <p:nvSpPr>
          <p:cNvPr id="5" name="Slide Number Placeholder 4">
            <a:extLst>
              <a:ext uri="{FF2B5EF4-FFF2-40B4-BE49-F238E27FC236}">
                <a16:creationId xmlns:a16="http://schemas.microsoft.com/office/drawing/2014/main" id="{3D5AC2A7-0D89-4E20-A2DC-75CE0B9CCDBC}"/>
              </a:ext>
            </a:extLst>
          </p:cNvPr>
          <p:cNvSpPr>
            <a:spLocks noGrp="1"/>
          </p:cNvSpPr>
          <p:nvPr>
            <p:ph type="sldNum" sz="quarter" idx="12"/>
          </p:nvPr>
        </p:nvSpPr>
        <p:spPr/>
        <p:txBody>
          <a:bodyPr/>
          <a:lstStyle/>
          <a:p>
            <a:fld id="{EB35A2DC-2941-409A-8918-E46A7E1D1FA7}" type="slidenum">
              <a:rPr lang="en-CA" smtClean="0"/>
              <a:t>14</a:t>
            </a:fld>
            <a:endParaRPr lang="en-CA" dirty="0"/>
          </a:p>
        </p:txBody>
      </p:sp>
      <p:sp>
        <p:nvSpPr>
          <p:cNvPr id="6" name="Footer Placeholder 3">
            <a:extLst>
              <a:ext uri="{FF2B5EF4-FFF2-40B4-BE49-F238E27FC236}">
                <a16:creationId xmlns:a16="http://schemas.microsoft.com/office/drawing/2014/main" id="{6F828C63-F654-7E8B-7B99-B0E7AC8E76E9}"/>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797998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BBBF-1441-47DC-BD7C-BB6FF54BB372}"/>
              </a:ext>
            </a:extLst>
          </p:cNvPr>
          <p:cNvSpPr>
            <a:spLocks noGrp="1"/>
          </p:cNvSpPr>
          <p:nvPr>
            <p:ph type="title"/>
          </p:nvPr>
        </p:nvSpPr>
        <p:spPr>
          <a:xfrm>
            <a:off x="304800" y="223925"/>
            <a:ext cx="8610600" cy="1015956"/>
          </a:xfrm>
        </p:spPr>
        <p:txBody>
          <a:bodyPr>
            <a:normAutofit/>
          </a:bodyPr>
          <a:lstStyle/>
          <a:p>
            <a:r>
              <a:rPr lang="en-US" b="1" dirty="0">
                <a:latin typeface="+mn-lt"/>
              </a:rPr>
              <a:t>2.</a:t>
            </a:r>
            <a:r>
              <a:rPr lang="en-US" b="1" dirty="0">
                <a:effectLst/>
                <a:latin typeface="+mn-lt"/>
                <a:ea typeface="Calibri" panose="020F0502020204030204" pitchFamily="34" charset="0"/>
                <a:cs typeface="Times New Roman" panose="02020603050405020304" pitchFamily="18" charset="0"/>
              </a:rPr>
              <a:t> Lack of Traffic M</a:t>
            </a:r>
            <a:r>
              <a:rPr lang="en-US" b="1" dirty="0">
                <a:latin typeface="+mn-lt"/>
                <a:ea typeface="Calibri" panose="020F0502020204030204" pitchFamily="34" charset="0"/>
                <a:cs typeface="Times New Roman" panose="02020603050405020304" pitchFamily="18" charset="0"/>
              </a:rPr>
              <a:t>anagement Plan (Process) cont.</a:t>
            </a:r>
            <a:endParaRPr lang="en-US" b="1" dirty="0">
              <a:latin typeface="+mn-lt"/>
            </a:endParaRPr>
          </a:p>
        </p:txBody>
      </p:sp>
      <p:sp>
        <p:nvSpPr>
          <p:cNvPr id="3" name="Content Placeholder 2">
            <a:extLst>
              <a:ext uri="{FF2B5EF4-FFF2-40B4-BE49-F238E27FC236}">
                <a16:creationId xmlns:a16="http://schemas.microsoft.com/office/drawing/2014/main" id="{76CCDDDE-7DFF-4B61-B8E6-5755F520690E}"/>
              </a:ext>
            </a:extLst>
          </p:cNvPr>
          <p:cNvSpPr>
            <a:spLocks noGrp="1"/>
          </p:cNvSpPr>
          <p:nvPr>
            <p:ph idx="1"/>
          </p:nvPr>
        </p:nvSpPr>
        <p:spPr>
          <a:xfrm>
            <a:off x="457200" y="1424031"/>
            <a:ext cx="8229600" cy="4748169"/>
          </a:xfrm>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Training: ensure workers know and understand the plan through appropriate education</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Regulation of traffic speed</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Development of in-house requirements</a:t>
            </a:r>
          </a:p>
          <a:p>
            <a:pPr marL="742950" marR="0" lvl="1" indent="-285750">
              <a:lnSpc>
                <a:spcPct val="115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Consider recommending baseline speed limits to MLITSD for potential addition into legislation</a:t>
            </a:r>
          </a:p>
          <a:p>
            <a:pPr marL="1143000" marR="0" lvl="2" indent="-228600">
              <a:lnSpc>
                <a:spcPct val="115000"/>
              </a:lnSpc>
              <a:spcBef>
                <a:spcPts val="0"/>
              </a:spcBef>
              <a:spcAft>
                <a:spcPts val="0"/>
              </a:spcAft>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Are there numbers that indicate the need for this type of legislation that could be shared?</a:t>
            </a:r>
          </a:p>
          <a:p>
            <a:pPr marL="1600200" marR="0" lvl="3" indent="-2286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Include near-miss data (events with no substantial damage to person or property but that could have been worse)</a:t>
            </a:r>
          </a:p>
        </p:txBody>
      </p:sp>
      <p:sp>
        <p:nvSpPr>
          <p:cNvPr id="5" name="Slide Number Placeholder 4">
            <a:extLst>
              <a:ext uri="{FF2B5EF4-FFF2-40B4-BE49-F238E27FC236}">
                <a16:creationId xmlns:a16="http://schemas.microsoft.com/office/drawing/2014/main" id="{3D5AC2A7-0D89-4E20-A2DC-75CE0B9CCDBC}"/>
              </a:ext>
            </a:extLst>
          </p:cNvPr>
          <p:cNvSpPr>
            <a:spLocks noGrp="1"/>
          </p:cNvSpPr>
          <p:nvPr>
            <p:ph type="sldNum" sz="quarter" idx="12"/>
          </p:nvPr>
        </p:nvSpPr>
        <p:spPr/>
        <p:txBody>
          <a:bodyPr/>
          <a:lstStyle/>
          <a:p>
            <a:fld id="{EB35A2DC-2941-409A-8918-E46A7E1D1FA7}" type="slidenum">
              <a:rPr lang="en-CA" smtClean="0"/>
              <a:t>15</a:t>
            </a:fld>
            <a:endParaRPr lang="en-CA" dirty="0"/>
          </a:p>
        </p:txBody>
      </p:sp>
      <p:sp>
        <p:nvSpPr>
          <p:cNvPr id="6" name="Footer Placeholder 3">
            <a:extLst>
              <a:ext uri="{FF2B5EF4-FFF2-40B4-BE49-F238E27FC236}">
                <a16:creationId xmlns:a16="http://schemas.microsoft.com/office/drawing/2014/main" id="{6F828C63-F654-7E8B-7B99-B0E7AC8E76E9}"/>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295715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7396D-5A55-6BD4-4043-BD3D613FC697}"/>
              </a:ext>
            </a:extLst>
          </p:cNvPr>
          <p:cNvSpPr>
            <a:spLocks noGrp="1"/>
          </p:cNvSpPr>
          <p:nvPr>
            <p:ph type="title"/>
          </p:nvPr>
        </p:nvSpPr>
        <p:spPr/>
        <p:txBody>
          <a:bodyPr/>
          <a:lstStyle/>
          <a:p>
            <a:r>
              <a:rPr lang="en-US" b="1" dirty="0"/>
              <a:t>3. Lack of Training (People)</a:t>
            </a:r>
          </a:p>
        </p:txBody>
      </p:sp>
      <p:sp>
        <p:nvSpPr>
          <p:cNvPr id="3" name="Content Placeholder 2">
            <a:extLst>
              <a:ext uri="{FF2B5EF4-FFF2-40B4-BE49-F238E27FC236}">
                <a16:creationId xmlns:a16="http://schemas.microsoft.com/office/drawing/2014/main" id="{CDF3B29E-B48A-3D32-A1CA-ADDAB71D7DFA}"/>
              </a:ext>
            </a:extLst>
          </p:cNvPr>
          <p:cNvSpPr>
            <a:spLocks noGrp="1"/>
          </p:cNvSpPr>
          <p:nvPr>
            <p:ph idx="1"/>
          </p:nvPr>
        </p:nvSpPr>
        <p:spPr>
          <a:xfrm>
            <a:off x="457200" y="1424031"/>
            <a:ext cx="8229600" cy="4748169"/>
          </a:xfrm>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Having clearly defined training objectives and how to measure the effectiveness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Standardized pedestrian training and best practices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In-house assessment around training and how it is delivered – </a:t>
            </a:r>
            <a:r>
              <a:rPr lang="en-US" sz="2000" dirty="0">
                <a:latin typeface="Calibri" panose="020F0502020204030204" pitchFamily="34" charset="0"/>
                <a:ea typeface="Calibri" panose="020F0502020204030204" pitchFamily="34" charset="0"/>
                <a:cs typeface="Times New Roman" panose="02020603050405020304" pitchFamily="18" charset="0"/>
              </a:rPr>
              <a:t>e.g.: </a:t>
            </a:r>
            <a:r>
              <a:rPr lang="en-US" sz="2000" dirty="0">
                <a:effectLst/>
                <a:latin typeface="Calibri" panose="020F0502020204030204" pitchFamily="34" charset="0"/>
                <a:ea typeface="Calibri" panose="020F0502020204030204" pitchFamily="34" charset="0"/>
                <a:cs typeface="Times New Roman" panose="02020603050405020304" pitchFamily="18" charset="0"/>
              </a:rPr>
              <a:t>Working at Heights (WAH) and how audited with quality and consistency of what is being delivered, look at Train the Trainer (TTT) programs including training and auditing components</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Documentation of the in-house training on the job – set clear expectations around competency and ensure that employee receives that training in the workplace</a:t>
            </a:r>
          </a:p>
        </p:txBody>
      </p:sp>
      <p:sp>
        <p:nvSpPr>
          <p:cNvPr id="5" name="Slide Number Placeholder 4">
            <a:extLst>
              <a:ext uri="{FF2B5EF4-FFF2-40B4-BE49-F238E27FC236}">
                <a16:creationId xmlns:a16="http://schemas.microsoft.com/office/drawing/2014/main" id="{E95DB9AA-5718-DD40-F024-A3562170F520}"/>
              </a:ext>
            </a:extLst>
          </p:cNvPr>
          <p:cNvSpPr>
            <a:spLocks noGrp="1"/>
          </p:cNvSpPr>
          <p:nvPr>
            <p:ph type="sldNum" sz="quarter" idx="12"/>
          </p:nvPr>
        </p:nvSpPr>
        <p:spPr/>
        <p:txBody>
          <a:bodyPr/>
          <a:lstStyle/>
          <a:p>
            <a:fld id="{EB35A2DC-2941-409A-8918-E46A7E1D1FA7}" type="slidenum">
              <a:rPr lang="en-CA" smtClean="0"/>
              <a:t>16</a:t>
            </a:fld>
            <a:endParaRPr lang="en-CA"/>
          </a:p>
        </p:txBody>
      </p:sp>
      <p:sp>
        <p:nvSpPr>
          <p:cNvPr id="6" name="Footer Placeholder 3">
            <a:extLst>
              <a:ext uri="{FF2B5EF4-FFF2-40B4-BE49-F238E27FC236}">
                <a16:creationId xmlns:a16="http://schemas.microsoft.com/office/drawing/2014/main" id="{B727537D-70C5-433D-344E-549EC056658E}"/>
              </a:ext>
            </a:extLst>
          </p:cNvPr>
          <p:cNvSpPr txBox="1">
            <a:spLocks/>
          </p:cNvSpPr>
          <p:nvPr/>
        </p:nvSpPr>
        <p:spPr>
          <a:xfrm>
            <a:off x="2819400" y="6356349"/>
            <a:ext cx="5867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Root Cause Analysis – Corrugating Sector – Pedestrian and Mobile Equipment</a:t>
            </a:r>
          </a:p>
        </p:txBody>
      </p:sp>
    </p:spTree>
    <p:extLst>
      <p:ext uri="{BB962C8B-B14F-4D97-AF65-F5344CB8AC3E}">
        <p14:creationId xmlns:p14="http://schemas.microsoft.com/office/powerpoint/2010/main" val="313343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76751-12B4-56E5-82E5-CBF57CB5E6B6}"/>
              </a:ext>
            </a:extLst>
          </p:cNvPr>
          <p:cNvSpPr>
            <a:spLocks noGrp="1"/>
          </p:cNvSpPr>
          <p:nvPr>
            <p:ph type="title"/>
          </p:nvPr>
        </p:nvSpPr>
        <p:spPr/>
        <p:txBody>
          <a:bodyPr>
            <a:noAutofit/>
          </a:bodyPr>
          <a:lstStyle/>
          <a:p>
            <a:r>
              <a:rPr lang="en-US" b="1" dirty="0"/>
              <a:t>4. Lack of Enforcement of Policies (Process)</a:t>
            </a:r>
          </a:p>
        </p:txBody>
      </p:sp>
      <p:sp>
        <p:nvSpPr>
          <p:cNvPr id="3" name="Content Placeholder 2">
            <a:extLst>
              <a:ext uri="{FF2B5EF4-FFF2-40B4-BE49-F238E27FC236}">
                <a16:creationId xmlns:a16="http://schemas.microsoft.com/office/drawing/2014/main" id="{D81C9F1B-7E2C-4AFA-A79B-14C022029114}"/>
              </a:ext>
            </a:extLst>
          </p:cNvPr>
          <p:cNvSpPr>
            <a:spLocks noGrp="1"/>
          </p:cNvSpPr>
          <p:nvPr>
            <p:ph idx="1"/>
          </p:nvPr>
        </p:nvSpPr>
        <p:spPr>
          <a:xfrm>
            <a:off x="457200" y="1424031"/>
            <a:ext cx="8229600" cy="4671969"/>
          </a:xfrm>
        </p:spPr>
        <p:txBody>
          <a:bodyPr>
            <a:normAutofit fontScale="85000" lnSpcReduction="10000"/>
          </a:bodyPr>
          <a:lstStyle/>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Increased external pressure – Ministry inspector roles and what they are doing and what questions being asked, what are their expectations around enforcement polices etc. (help minimize the minimal standards)</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Increased internal pressure – Both management and workers are aware of expectations and what the consequences are so no surprises – including consultation</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JHSC and getting them involved – write and review policy, management support understanding risk and monitor effectiveness (through inspections and making recommendations)</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dirty="0">
                <a:solidFill>
                  <a:srgbClr val="000000"/>
                </a:solidFill>
                <a:effectLst/>
                <a:latin typeface="+mj-lt"/>
                <a:ea typeface="Times New Roman" panose="02020603050405020304" pitchFamily="18" charset="0"/>
              </a:rPr>
              <a:t>Training important for the supervisors as to why enforcement is being done – as well as the rest of the management team to support it</a:t>
            </a:r>
            <a:endParaRPr lang="en-US" dirty="0">
              <a:effectLst/>
              <a:latin typeface="+mj-lt"/>
              <a:ea typeface="Calibri" panose="020F050202020403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Budget constraints pressures impact on enforcement</a:t>
            </a:r>
          </a:p>
          <a:p>
            <a:pPr marL="342900" marR="0" lvl="0" indent="-342900">
              <a:lnSpc>
                <a:spcPct val="115000"/>
              </a:lnSpc>
              <a:spcBef>
                <a:spcPts val="0"/>
              </a:spcBef>
              <a:spcAft>
                <a:spcPts val="10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Making sure that disciplinary and </a:t>
            </a:r>
            <a:r>
              <a:rPr lang="en-US" dirty="0">
                <a:latin typeface="Calibri" panose="020F0502020204030204" pitchFamily="34" charset="0"/>
                <a:ea typeface="Calibri" panose="020F0502020204030204" pitchFamily="34" charset="0"/>
                <a:cs typeface="Times New Roman" panose="02020603050405020304" pitchFamily="18" charset="0"/>
              </a:rPr>
              <a:t>human resources</a:t>
            </a:r>
            <a:r>
              <a:rPr lang="en-US" sz="2400" dirty="0">
                <a:effectLst/>
                <a:latin typeface="Calibri" panose="020F0502020204030204" pitchFamily="34" charset="0"/>
                <a:ea typeface="Calibri" panose="020F0502020204030204" pitchFamily="34" charset="0"/>
                <a:cs typeface="Times New Roman" panose="02020603050405020304" pitchFamily="18" charset="0"/>
              </a:rPr>
              <a:t> processes can facilitate proper enforcement </a:t>
            </a:r>
            <a:endParaRPr lang="en-US" sz="3600" dirty="0"/>
          </a:p>
        </p:txBody>
      </p:sp>
      <p:sp>
        <p:nvSpPr>
          <p:cNvPr id="5" name="Slide Number Placeholder 4">
            <a:extLst>
              <a:ext uri="{FF2B5EF4-FFF2-40B4-BE49-F238E27FC236}">
                <a16:creationId xmlns:a16="http://schemas.microsoft.com/office/drawing/2014/main" id="{B803BDF4-B4DC-999A-495E-7705A1736770}"/>
              </a:ext>
            </a:extLst>
          </p:cNvPr>
          <p:cNvSpPr>
            <a:spLocks noGrp="1"/>
          </p:cNvSpPr>
          <p:nvPr>
            <p:ph type="sldNum" sz="quarter" idx="12"/>
          </p:nvPr>
        </p:nvSpPr>
        <p:spPr/>
        <p:txBody>
          <a:bodyPr/>
          <a:lstStyle/>
          <a:p>
            <a:fld id="{EB35A2DC-2941-409A-8918-E46A7E1D1FA7}" type="slidenum">
              <a:rPr lang="en-CA" smtClean="0"/>
              <a:t>17</a:t>
            </a:fld>
            <a:endParaRPr lang="en-CA"/>
          </a:p>
        </p:txBody>
      </p:sp>
      <p:sp>
        <p:nvSpPr>
          <p:cNvPr id="6" name="Footer Placeholder 3">
            <a:extLst>
              <a:ext uri="{FF2B5EF4-FFF2-40B4-BE49-F238E27FC236}">
                <a16:creationId xmlns:a16="http://schemas.microsoft.com/office/drawing/2014/main" id="{14C41750-EB09-069F-59FF-924BDA646C0E}"/>
              </a:ext>
            </a:extLst>
          </p:cNvPr>
          <p:cNvSpPr>
            <a:spLocks noGrp="1"/>
          </p:cNvSpPr>
          <p:nvPr>
            <p:ph type="ftr" sz="quarter" idx="11"/>
          </p:nvPr>
        </p:nvSpPr>
        <p:spPr>
          <a:xfrm>
            <a:off x="28194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255861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EC5F4-FC29-A3DB-460D-91147581BF10}"/>
              </a:ext>
            </a:extLst>
          </p:cNvPr>
          <p:cNvSpPr>
            <a:spLocks noGrp="1"/>
          </p:cNvSpPr>
          <p:nvPr>
            <p:ph type="title"/>
          </p:nvPr>
        </p:nvSpPr>
        <p:spPr/>
        <p:txBody>
          <a:bodyPr>
            <a:normAutofit/>
          </a:bodyPr>
          <a:lstStyle/>
          <a:p>
            <a:r>
              <a:rPr lang="en-US" b="1" dirty="0"/>
              <a:t>5. No Commitment to Put Measures in Place to Mitigate (Culture) </a:t>
            </a:r>
          </a:p>
        </p:txBody>
      </p:sp>
      <p:sp>
        <p:nvSpPr>
          <p:cNvPr id="3" name="Content Placeholder 2">
            <a:extLst>
              <a:ext uri="{FF2B5EF4-FFF2-40B4-BE49-F238E27FC236}">
                <a16:creationId xmlns:a16="http://schemas.microsoft.com/office/drawing/2014/main" id="{D09654F2-2E73-37C7-FB95-9914C697D276}"/>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Make the priority to eliminate the risk of pedestrian and equipment interaction </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Clear guidelines, policies</a:t>
            </a:r>
            <a:r>
              <a:rPr lang="en-US" sz="2000" dirty="0">
                <a:latin typeface="Calibri" panose="020F0502020204030204" pitchFamily="34" charset="0"/>
                <a:ea typeface="Calibri" panose="020F0502020204030204" pitchFamily="34" charset="0"/>
                <a:cs typeface="Times New Roman" panose="02020603050405020304" pitchFamily="18" charset="0"/>
              </a:rPr>
              <a:t> and </a:t>
            </a:r>
            <a:r>
              <a:rPr lang="en-US" sz="2000" dirty="0">
                <a:effectLst/>
                <a:latin typeface="Calibri" panose="020F0502020204030204" pitchFamily="34" charset="0"/>
                <a:ea typeface="Calibri" panose="020F0502020204030204" pitchFamily="34" charset="0"/>
                <a:cs typeface="Times New Roman" panose="02020603050405020304" pitchFamily="18" charset="0"/>
              </a:rPr>
              <a:t>procedures on processes on reducing risk </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Management commitment on recommendations from JHSC – actioned by management</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Supervisor and worker engagement in the measures to help mitigate </a:t>
            </a:r>
            <a:endParaRPr lang="en-US" sz="2000" dirty="0"/>
          </a:p>
        </p:txBody>
      </p:sp>
      <p:sp>
        <p:nvSpPr>
          <p:cNvPr id="5" name="Slide Number Placeholder 4">
            <a:extLst>
              <a:ext uri="{FF2B5EF4-FFF2-40B4-BE49-F238E27FC236}">
                <a16:creationId xmlns:a16="http://schemas.microsoft.com/office/drawing/2014/main" id="{C1130C99-F3EA-5D68-CCBC-357D06D82A64}"/>
              </a:ext>
            </a:extLst>
          </p:cNvPr>
          <p:cNvSpPr>
            <a:spLocks noGrp="1"/>
          </p:cNvSpPr>
          <p:nvPr>
            <p:ph type="sldNum" sz="quarter" idx="12"/>
          </p:nvPr>
        </p:nvSpPr>
        <p:spPr/>
        <p:txBody>
          <a:bodyPr/>
          <a:lstStyle/>
          <a:p>
            <a:fld id="{EB35A2DC-2941-409A-8918-E46A7E1D1FA7}" type="slidenum">
              <a:rPr lang="en-CA" smtClean="0"/>
              <a:t>18</a:t>
            </a:fld>
            <a:endParaRPr lang="en-CA"/>
          </a:p>
        </p:txBody>
      </p:sp>
      <p:sp>
        <p:nvSpPr>
          <p:cNvPr id="6" name="Footer Placeholder 3">
            <a:extLst>
              <a:ext uri="{FF2B5EF4-FFF2-40B4-BE49-F238E27FC236}">
                <a16:creationId xmlns:a16="http://schemas.microsoft.com/office/drawing/2014/main" id="{F0C9135B-B91A-FCF3-C5A6-7DF4DB4E24FB}"/>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3418433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C4F88-23AC-12D0-1E51-DA1570D2D435}"/>
              </a:ext>
            </a:extLst>
          </p:cNvPr>
          <p:cNvSpPr>
            <a:spLocks noGrp="1"/>
          </p:cNvSpPr>
          <p:nvPr>
            <p:ph type="title"/>
          </p:nvPr>
        </p:nvSpPr>
        <p:spPr/>
        <p:txBody>
          <a:bodyPr>
            <a:noAutofit/>
          </a:bodyPr>
          <a:lstStyle/>
          <a:p>
            <a:r>
              <a:rPr lang="en-US" b="1" dirty="0"/>
              <a:t>6. Lack of Safety Processes (Environment)</a:t>
            </a:r>
          </a:p>
        </p:txBody>
      </p:sp>
      <p:sp>
        <p:nvSpPr>
          <p:cNvPr id="3" name="Content Placeholder 2">
            <a:extLst>
              <a:ext uri="{FF2B5EF4-FFF2-40B4-BE49-F238E27FC236}">
                <a16:creationId xmlns:a16="http://schemas.microsoft.com/office/drawing/2014/main" id="{9735C778-2506-8BAA-B13E-2E051ECC273A}"/>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Include work planning, risk assessments, engagement in workplace, management commitment</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Having a defined policy or program, training program</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Accident incident investigation – focus on material handling and root cause</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Training on what they don’t know and what they should have – you don’t know what you don’t know – safety awareness training for ALL people in the workplace</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Benchmarking, auditing, observation coaching, looking at overall effectiveness</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Constant reminders, using signage in strategic locations, changing on regular basis to help with focused reminders</a:t>
            </a:r>
            <a:endParaRPr lang="en-US" sz="3200" dirty="0"/>
          </a:p>
        </p:txBody>
      </p:sp>
      <p:sp>
        <p:nvSpPr>
          <p:cNvPr id="5" name="Slide Number Placeholder 4">
            <a:extLst>
              <a:ext uri="{FF2B5EF4-FFF2-40B4-BE49-F238E27FC236}">
                <a16:creationId xmlns:a16="http://schemas.microsoft.com/office/drawing/2014/main" id="{6A5FE449-372D-2F8B-00F8-32617C2E6101}"/>
              </a:ext>
            </a:extLst>
          </p:cNvPr>
          <p:cNvSpPr>
            <a:spLocks noGrp="1"/>
          </p:cNvSpPr>
          <p:nvPr>
            <p:ph type="sldNum" sz="quarter" idx="12"/>
          </p:nvPr>
        </p:nvSpPr>
        <p:spPr/>
        <p:txBody>
          <a:bodyPr/>
          <a:lstStyle/>
          <a:p>
            <a:fld id="{EB35A2DC-2941-409A-8918-E46A7E1D1FA7}" type="slidenum">
              <a:rPr lang="en-CA" smtClean="0"/>
              <a:t>19</a:t>
            </a:fld>
            <a:endParaRPr lang="en-CA"/>
          </a:p>
        </p:txBody>
      </p:sp>
      <p:sp>
        <p:nvSpPr>
          <p:cNvPr id="6" name="Footer Placeholder 3">
            <a:extLst>
              <a:ext uri="{FF2B5EF4-FFF2-40B4-BE49-F238E27FC236}">
                <a16:creationId xmlns:a16="http://schemas.microsoft.com/office/drawing/2014/main" id="{83FD0B6E-B56B-F5F7-0C3A-487077A1ECB6}"/>
              </a:ext>
            </a:extLst>
          </p:cNvPr>
          <p:cNvSpPr>
            <a:spLocks noGrp="1"/>
          </p:cNvSpPr>
          <p:nvPr>
            <p:ph type="ftr" sz="quarter" idx="11"/>
          </p:nvPr>
        </p:nvSpPr>
        <p:spPr>
          <a:xfrm>
            <a:off x="28194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84162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57400"/>
            <a:ext cx="8229600" cy="2743200"/>
          </a:xfrm>
        </p:spPr>
        <p:txBody>
          <a:bodyPr anchor="ctr">
            <a:normAutofit lnSpcReduction="10000"/>
          </a:bodyPr>
          <a:lstStyle/>
          <a:p>
            <a:pPr>
              <a:spcBef>
                <a:spcPts val="0"/>
              </a:spcBef>
              <a:spcAft>
                <a:spcPts val="1200"/>
              </a:spcAft>
            </a:pPr>
            <a:r>
              <a:rPr lang="en-US" altLang="en-US" sz="2000" dirty="0"/>
              <a:t>Thank you for joining us!</a:t>
            </a:r>
          </a:p>
          <a:p>
            <a:pPr>
              <a:spcBef>
                <a:spcPts val="0"/>
              </a:spcBef>
              <a:spcAft>
                <a:spcPts val="1200"/>
              </a:spcAft>
            </a:pPr>
            <a:r>
              <a:rPr lang="en-US" altLang="en-US" sz="2000" dirty="0"/>
              <a:t>We will be getting started at </a:t>
            </a:r>
            <a:r>
              <a:rPr lang="en-US" altLang="en-US" sz="2000" b="1" dirty="0"/>
              <a:t>1:30 pm ET</a:t>
            </a:r>
          </a:p>
          <a:p>
            <a:pPr>
              <a:spcBef>
                <a:spcPts val="0"/>
              </a:spcBef>
              <a:spcAft>
                <a:spcPts val="1200"/>
              </a:spcAft>
            </a:pPr>
            <a:r>
              <a:rPr lang="en-CA" altLang="en-US" sz="2000" dirty="0"/>
              <a:t>Please use the </a:t>
            </a:r>
            <a:r>
              <a:rPr lang="en-CA" altLang="en-US" sz="2000" b="1" dirty="0"/>
              <a:t>Q&amp;A</a:t>
            </a:r>
            <a:r>
              <a:rPr lang="en-CA" altLang="en-US" sz="2000" dirty="0"/>
              <a:t> at the bottom of your screen for speaker questions and we will answer them at the end of the webinar.</a:t>
            </a:r>
          </a:p>
          <a:p>
            <a:pPr>
              <a:spcBef>
                <a:spcPts val="0"/>
              </a:spcBef>
              <a:spcAft>
                <a:spcPts val="1200"/>
              </a:spcAft>
            </a:pPr>
            <a:r>
              <a:rPr lang="en-CA" altLang="en-US" sz="2000" dirty="0"/>
              <a:t>Please use the </a:t>
            </a:r>
            <a:r>
              <a:rPr lang="en-CA" altLang="en-US" sz="2000" b="1" dirty="0"/>
              <a:t>chatbox</a:t>
            </a:r>
            <a:r>
              <a:rPr lang="en-CA" altLang="en-US" sz="2000" dirty="0"/>
              <a:t> for commentary or technical questions. </a:t>
            </a:r>
          </a:p>
          <a:p>
            <a:pPr>
              <a:spcBef>
                <a:spcPts val="0"/>
              </a:spcBef>
              <a:spcAft>
                <a:spcPts val="1200"/>
              </a:spcAft>
            </a:pPr>
            <a:r>
              <a:rPr lang="en-CA" altLang="en-US" sz="2000" dirty="0"/>
              <a:t>A link to the webinar recording, a copy of the presentation slides, and reference material will be emailed to registrants within a few days. </a:t>
            </a:r>
          </a:p>
        </p:txBody>
      </p:sp>
      <p:sp>
        <p:nvSpPr>
          <p:cNvPr id="5" name="Title 1">
            <a:extLst>
              <a:ext uri="{FF2B5EF4-FFF2-40B4-BE49-F238E27FC236}">
                <a16:creationId xmlns:a16="http://schemas.microsoft.com/office/drawing/2014/main" id="{3FAF6EA6-0A43-22F5-D4B8-B1D5D98A49BF}"/>
              </a:ext>
            </a:extLst>
          </p:cNvPr>
          <p:cNvSpPr txBox="1">
            <a:spLocks/>
          </p:cNvSpPr>
          <p:nvPr/>
        </p:nvSpPr>
        <p:spPr>
          <a:xfrm>
            <a:off x="457200" y="0"/>
            <a:ext cx="8229600" cy="1447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bg1"/>
                </a:solidFill>
                <a:latin typeface="+mj-lt"/>
                <a:ea typeface="+mj-ea"/>
                <a:cs typeface="+mj-cs"/>
              </a:defRPr>
            </a:lvl1pPr>
          </a:lstStyle>
          <a:p>
            <a:pPr>
              <a:defRPr/>
            </a:pPr>
            <a:r>
              <a:rPr kumimoji="0" lang="en-US" altLang="en-US" sz="2800" b="1" i="0" u="none" strike="noStrike" kern="1200" cap="none" spc="0" normalizeH="0" baseline="0" noProof="0" dirty="0">
                <a:ln>
                  <a:noFill/>
                </a:ln>
                <a:solidFill>
                  <a:prstClr val="white"/>
                </a:solidFill>
                <a:effectLst/>
                <a:uLnTx/>
                <a:uFillTx/>
                <a:latin typeface="Calibri"/>
              </a:rPr>
              <a:t>Welcome to the webinar: </a:t>
            </a:r>
            <a:r>
              <a:rPr lang="en-US" sz="2800" i="0" dirty="0">
                <a:solidFill>
                  <a:schemeClr val="bg1"/>
                </a:solidFill>
                <a:effectLst/>
              </a:rPr>
              <a:t>Research on Root Causes of Pedestrian-Mobile Equipment Incidents</a:t>
            </a:r>
          </a:p>
        </p:txBody>
      </p:sp>
      <p:sp>
        <p:nvSpPr>
          <p:cNvPr id="2" name="Slide Number Placeholder 1">
            <a:extLst>
              <a:ext uri="{FF2B5EF4-FFF2-40B4-BE49-F238E27FC236}">
                <a16:creationId xmlns:a16="http://schemas.microsoft.com/office/drawing/2014/main" id="{D6AF3B08-B72B-D001-2BD5-7C351DAB546D}"/>
              </a:ext>
            </a:extLst>
          </p:cNvPr>
          <p:cNvSpPr>
            <a:spLocks noGrp="1"/>
          </p:cNvSpPr>
          <p:nvPr>
            <p:ph type="sldNum" sz="quarter" idx="12"/>
          </p:nvPr>
        </p:nvSpPr>
        <p:spPr/>
        <p:txBody>
          <a:bodyPr/>
          <a:lstStyle/>
          <a:p>
            <a:fld id="{C352B881-A108-4803-B135-CF3F06443FDE}" type="slidenum">
              <a:rPr lang="en-US" smtClean="0"/>
              <a:t>2</a:t>
            </a:fld>
            <a:endParaRPr lang="en-US" dirty="0"/>
          </a:p>
        </p:txBody>
      </p:sp>
    </p:spTree>
    <p:extLst>
      <p:ext uri="{BB962C8B-B14F-4D97-AF65-F5344CB8AC3E}">
        <p14:creationId xmlns:p14="http://schemas.microsoft.com/office/powerpoint/2010/main" val="31982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E7BC8-4E1F-DE9C-F202-9BE6F8EC3A39}"/>
              </a:ext>
            </a:extLst>
          </p:cNvPr>
          <p:cNvSpPr>
            <a:spLocks noGrp="1"/>
          </p:cNvSpPr>
          <p:nvPr>
            <p:ph type="title"/>
          </p:nvPr>
        </p:nvSpPr>
        <p:spPr/>
        <p:txBody>
          <a:bodyPr>
            <a:noAutofit/>
          </a:bodyPr>
          <a:lstStyle/>
          <a:p>
            <a:r>
              <a:rPr lang="en-US" sz="2800" b="1" dirty="0"/>
              <a:t>7. Poor Environment (including lack of rules or enforcement of high visibility vests) (Environment)</a:t>
            </a:r>
          </a:p>
        </p:txBody>
      </p:sp>
      <p:sp>
        <p:nvSpPr>
          <p:cNvPr id="3" name="Content Placeholder 2">
            <a:extLst>
              <a:ext uri="{FF2B5EF4-FFF2-40B4-BE49-F238E27FC236}">
                <a16:creationId xmlns:a16="http://schemas.microsoft.com/office/drawing/2014/main" id="{A61BA939-8BF6-9BCC-BE89-AE2F364D7A3E}"/>
              </a:ext>
            </a:extLst>
          </p:cNvPr>
          <p:cNvSpPr>
            <a:spLocks noGrp="1"/>
          </p:cNvSpPr>
          <p:nvPr>
            <p:ph idx="1"/>
          </p:nvPr>
        </p:nvSpPr>
        <p:spPr/>
        <p:txBody>
          <a:bodyPr>
            <a:normAutofit fontScale="92500" lnSpcReduction="10000"/>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Workplace inspections being done on the right basis so you can see housekeeping issues – recommend controls and follow up</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Physical environment: floors, lighting, PPE etc. </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Interpersonal environment – respect, interaction, culture (people aren’t hesitant to report, </a:t>
            </a:r>
            <a:r>
              <a:rPr lang="en-US" sz="2000" dirty="0">
                <a:latin typeface="Calibri" panose="020F0502020204030204" pitchFamily="34" charset="0"/>
                <a:ea typeface="Calibri" panose="020F0502020204030204" pitchFamily="34" charset="0"/>
                <a:cs typeface="Times New Roman" panose="02020603050405020304" pitchFamily="18" charset="0"/>
              </a:rPr>
              <a:t>high engagement)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R</a:t>
            </a:r>
            <a:r>
              <a:rPr lang="en-US" sz="2000" dirty="0">
                <a:effectLst/>
                <a:latin typeface="Calibri" panose="020F0502020204030204" pitchFamily="34" charset="0"/>
                <a:ea typeface="Calibri" panose="020F0502020204030204" pitchFamily="34" charset="0"/>
                <a:cs typeface="Times New Roman" panose="02020603050405020304" pitchFamily="18" charset="0"/>
              </a:rPr>
              <a:t>ecognition program – look at things that people are doing right, not just what is being done incorrectly (how workers being treated at workplace – worker to worker, worker to management)</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Having realistic expectations of workers and management (too much pressure can cause resentment)</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Create environment for workers to succeed </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Control of the equipment and who has access or use of it </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only qualified people are allowed to operate; does it have the necessary technology it needs)</a:t>
            </a:r>
          </a:p>
        </p:txBody>
      </p:sp>
      <p:sp>
        <p:nvSpPr>
          <p:cNvPr id="5" name="Slide Number Placeholder 4">
            <a:extLst>
              <a:ext uri="{FF2B5EF4-FFF2-40B4-BE49-F238E27FC236}">
                <a16:creationId xmlns:a16="http://schemas.microsoft.com/office/drawing/2014/main" id="{54894E71-F19C-D2BF-F7C0-E6685CAF7764}"/>
              </a:ext>
            </a:extLst>
          </p:cNvPr>
          <p:cNvSpPr>
            <a:spLocks noGrp="1"/>
          </p:cNvSpPr>
          <p:nvPr>
            <p:ph type="sldNum" sz="quarter" idx="12"/>
          </p:nvPr>
        </p:nvSpPr>
        <p:spPr/>
        <p:txBody>
          <a:bodyPr/>
          <a:lstStyle/>
          <a:p>
            <a:fld id="{EB35A2DC-2941-409A-8918-E46A7E1D1FA7}" type="slidenum">
              <a:rPr lang="en-CA" smtClean="0"/>
              <a:t>20</a:t>
            </a:fld>
            <a:endParaRPr lang="en-CA"/>
          </a:p>
        </p:txBody>
      </p:sp>
      <p:sp>
        <p:nvSpPr>
          <p:cNvPr id="6" name="Footer Placeholder 3">
            <a:extLst>
              <a:ext uri="{FF2B5EF4-FFF2-40B4-BE49-F238E27FC236}">
                <a16:creationId xmlns:a16="http://schemas.microsoft.com/office/drawing/2014/main" id="{DAA7E369-6504-C09D-4433-0E6C3A040AF7}"/>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876779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6DB0-A6F2-3764-3F01-7E604325FA40}"/>
              </a:ext>
            </a:extLst>
          </p:cNvPr>
          <p:cNvSpPr>
            <a:spLocks noGrp="1"/>
          </p:cNvSpPr>
          <p:nvPr>
            <p:ph type="title"/>
          </p:nvPr>
        </p:nvSpPr>
        <p:spPr/>
        <p:txBody>
          <a:bodyPr>
            <a:noAutofit/>
          </a:bodyPr>
          <a:lstStyle/>
          <a:p>
            <a:r>
              <a:rPr lang="en-US" b="1" dirty="0"/>
              <a:t>8. Lack of or Ineffective Policies (Measures)</a:t>
            </a:r>
          </a:p>
        </p:txBody>
      </p:sp>
      <p:sp>
        <p:nvSpPr>
          <p:cNvPr id="3" name="Content Placeholder 2">
            <a:extLst>
              <a:ext uri="{FF2B5EF4-FFF2-40B4-BE49-F238E27FC236}">
                <a16:creationId xmlns:a16="http://schemas.microsoft.com/office/drawing/2014/main" id="{2FC0C957-8861-CC6B-A203-4A5207D47184}"/>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Reviewing the accident investigations to ensure policies are effective (after an incident as well)</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 policies are up to date for Ministry</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Policy reviewed annually – if there is an incident look to see if policy had been reviewed and if any changes should be included and/or added</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Share information and ideas with industry to see what is working for them</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Communication issues with language barriers – coming up with ideas and ensuring worker understanding </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Benchmarking with policies around mobile equipment</a:t>
            </a:r>
          </a:p>
          <a:p>
            <a:endParaRPr lang="en-US" dirty="0"/>
          </a:p>
        </p:txBody>
      </p:sp>
      <p:sp>
        <p:nvSpPr>
          <p:cNvPr id="5" name="Slide Number Placeholder 4">
            <a:extLst>
              <a:ext uri="{FF2B5EF4-FFF2-40B4-BE49-F238E27FC236}">
                <a16:creationId xmlns:a16="http://schemas.microsoft.com/office/drawing/2014/main" id="{18F6F126-69AC-08F1-A3BE-2D5546395DFD}"/>
              </a:ext>
            </a:extLst>
          </p:cNvPr>
          <p:cNvSpPr>
            <a:spLocks noGrp="1"/>
          </p:cNvSpPr>
          <p:nvPr>
            <p:ph type="sldNum" sz="quarter" idx="12"/>
          </p:nvPr>
        </p:nvSpPr>
        <p:spPr/>
        <p:txBody>
          <a:bodyPr/>
          <a:lstStyle/>
          <a:p>
            <a:fld id="{EB35A2DC-2941-409A-8918-E46A7E1D1FA7}" type="slidenum">
              <a:rPr lang="en-CA" smtClean="0"/>
              <a:t>21</a:t>
            </a:fld>
            <a:endParaRPr lang="en-CA"/>
          </a:p>
        </p:txBody>
      </p:sp>
      <p:sp>
        <p:nvSpPr>
          <p:cNvPr id="6" name="Footer Placeholder 3">
            <a:extLst>
              <a:ext uri="{FF2B5EF4-FFF2-40B4-BE49-F238E27FC236}">
                <a16:creationId xmlns:a16="http://schemas.microsoft.com/office/drawing/2014/main" id="{43E42D4C-F66C-C3C4-416A-B68523C87AEA}"/>
              </a:ext>
            </a:extLst>
          </p:cNvPr>
          <p:cNvSpPr>
            <a:spLocks noGrp="1"/>
          </p:cNvSpPr>
          <p:nvPr>
            <p:ph type="ftr" sz="quarter" idx="11"/>
          </p:nvPr>
        </p:nvSpPr>
        <p:spPr>
          <a:xfrm>
            <a:off x="28194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273713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BCC7-3A79-FD85-B127-63AE493BAC67}"/>
              </a:ext>
            </a:extLst>
          </p:cNvPr>
          <p:cNvSpPr>
            <a:spLocks noGrp="1"/>
          </p:cNvSpPr>
          <p:nvPr>
            <p:ph type="title"/>
          </p:nvPr>
        </p:nvSpPr>
        <p:spPr/>
        <p:txBody>
          <a:bodyPr>
            <a:noAutofit/>
          </a:bodyPr>
          <a:lstStyle/>
          <a:p>
            <a:r>
              <a:rPr lang="en-US" sz="2800" b="1" dirty="0"/>
              <a:t>9. Improper Use of Equipment (Tools and machines)</a:t>
            </a:r>
          </a:p>
        </p:txBody>
      </p:sp>
      <p:sp>
        <p:nvSpPr>
          <p:cNvPr id="3" name="Content Placeholder 2">
            <a:extLst>
              <a:ext uri="{FF2B5EF4-FFF2-40B4-BE49-F238E27FC236}">
                <a16:creationId xmlns:a16="http://schemas.microsoft.com/office/drawing/2014/main" id="{1046172A-B1E6-DCA1-2AC3-98C030AB4534}"/>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Ensure regular maintenance and preventative maintenance being done </a:t>
            </a:r>
            <a:r>
              <a:rPr lang="en-US" sz="2000" dirty="0">
                <a:latin typeface="Calibri" panose="020F0502020204030204" pitchFamily="34" charset="0"/>
                <a:ea typeface="Calibri" panose="020F0502020204030204" pitchFamily="34" charset="0"/>
                <a:cs typeface="Times New Roman" panose="02020603050405020304" pitchFamily="18" charset="0"/>
              </a:rPr>
              <a:t>as </a:t>
            </a:r>
            <a:r>
              <a:rPr lang="en-US" sz="2000" dirty="0">
                <a:effectLst/>
                <a:latin typeface="Calibri" panose="020F0502020204030204" pitchFamily="34" charset="0"/>
                <a:ea typeface="Calibri" panose="020F0502020204030204" pitchFamily="34" charset="0"/>
                <a:cs typeface="Times New Roman" panose="02020603050405020304" pitchFamily="18" charset="0"/>
              </a:rPr>
              <a:t>part of a risk assessment (ensure it being updated and follow up on regular maintenance to make sure equipment not being misused)</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Mobile equipment inventory and what task each equipment is used for </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weight capacities, right equipment for the job)</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Training so people aware of limitations and capacities of equipment and the weight of items being picked up</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Proper tools for proper job, awareness for maintenance, rental units</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Risk assessment of potential of pedestrians interacting with equipment of the job being done</a:t>
            </a:r>
          </a:p>
        </p:txBody>
      </p:sp>
      <p:sp>
        <p:nvSpPr>
          <p:cNvPr id="5" name="Slide Number Placeholder 4">
            <a:extLst>
              <a:ext uri="{FF2B5EF4-FFF2-40B4-BE49-F238E27FC236}">
                <a16:creationId xmlns:a16="http://schemas.microsoft.com/office/drawing/2014/main" id="{38E2516B-5088-F054-FCBD-7804AD46A243}"/>
              </a:ext>
            </a:extLst>
          </p:cNvPr>
          <p:cNvSpPr>
            <a:spLocks noGrp="1"/>
          </p:cNvSpPr>
          <p:nvPr>
            <p:ph type="sldNum" sz="quarter" idx="12"/>
          </p:nvPr>
        </p:nvSpPr>
        <p:spPr/>
        <p:txBody>
          <a:bodyPr/>
          <a:lstStyle/>
          <a:p>
            <a:fld id="{EB35A2DC-2941-409A-8918-E46A7E1D1FA7}" type="slidenum">
              <a:rPr lang="en-CA" smtClean="0"/>
              <a:t>22</a:t>
            </a:fld>
            <a:endParaRPr lang="en-CA"/>
          </a:p>
        </p:txBody>
      </p:sp>
      <p:sp>
        <p:nvSpPr>
          <p:cNvPr id="6" name="Footer Placeholder 3">
            <a:extLst>
              <a:ext uri="{FF2B5EF4-FFF2-40B4-BE49-F238E27FC236}">
                <a16:creationId xmlns:a16="http://schemas.microsoft.com/office/drawing/2014/main" id="{1B3D016C-35A7-1264-2D4E-2C51960ACABE}"/>
              </a:ext>
            </a:extLst>
          </p:cNvPr>
          <p:cNvSpPr>
            <a:spLocks noGrp="1"/>
          </p:cNvSpPr>
          <p:nvPr>
            <p:ph type="ftr" sz="quarter" idx="11"/>
          </p:nvPr>
        </p:nvSpPr>
        <p:spPr>
          <a:xfrm>
            <a:off x="28194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551452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6C0E-97D0-D566-FC56-7042A530F710}"/>
              </a:ext>
            </a:extLst>
          </p:cNvPr>
          <p:cNvSpPr>
            <a:spLocks noGrp="1"/>
          </p:cNvSpPr>
          <p:nvPr>
            <p:ph type="title"/>
          </p:nvPr>
        </p:nvSpPr>
        <p:spPr/>
        <p:txBody>
          <a:bodyPr>
            <a:noAutofit/>
          </a:bodyPr>
          <a:lstStyle/>
          <a:p>
            <a:r>
              <a:rPr lang="en-US" sz="2800" b="1" dirty="0"/>
              <a:t>10. Not </a:t>
            </a:r>
            <a:r>
              <a:rPr lang="en-US" b="1" dirty="0"/>
              <a:t>L</a:t>
            </a:r>
            <a:r>
              <a:rPr lang="en-US" sz="2800" b="1" dirty="0"/>
              <a:t>earning from Incident </a:t>
            </a:r>
            <a:r>
              <a:rPr lang="en-US" b="1" dirty="0"/>
              <a:t>R</a:t>
            </a:r>
            <a:r>
              <a:rPr lang="en-US" sz="2800" b="1" dirty="0"/>
              <a:t>eports (Lack of awareness to take these incidents seriously) (Measures)</a:t>
            </a:r>
          </a:p>
        </p:txBody>
      </p:sp>
      <p:sp>
        <p:nvSpPr>
          <p:cNvPr id="3" name="Content Placeholder 2">
            <a:extLst>
              <a:ext uri="{FF2B5EF4-FFF2-40B4-BE49-F238E27FC236}">
                <a16:creationId xmlns:a16="http://schemas.microsoft.com/office/drawing/2014/main" id="{00CB5B37-C94D-D174-7F49-F681ED8C1ECB}"/>
              </a:ext>
            </a:extLst>
          </p:cNvPr>
          <p:cNvSpPr>
            <a:spLocks noGrp="1"/>
          </p:cNvSpPr>
          <p:nvPr>
            <p:ph idx="1"/>
          </p:nvPr>
        </p:nvSpPr>
        <p:spPr>
          <a:xfrm>
            <a:off x="457200" y="1424031"/>
            <a:ext cx="8229600" cy="4671969"/>
          </a:xfrm>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Record keeping </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previous years incidences)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Looking at trends that are happening, using stats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Centralized software system to help analyze trends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More training on incident investigation </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Sharing internal safety alerts with each other, processes, and outcomes of investigations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Increased sharing within the sector itself  (without fear and without repercussions when sharing externally from outside forces)</a:t>
            </a:r>
          </a:p>
          <a:p>
            <a:pPr marL="342900" marR="0" lvl="0" indent="-342900">
              <a:lnSpc>
                <a:spcPct val="115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Use for safety talks </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internal and external, make sure it is communicated so employees can understand how it could affect them)</a:t>
            </a:r>
          </a:p>
          <a:p>
            <a:pPr marL="342900" marR="0" lvl="0" indent="-342900">
              <a:lnSpc>
                <a:spcPct val="115000"/>
              </a:lnSpc>
              <a:spcBef>
                <a:spcPts val="0"/>
              </a:spcBef>
              <a:spcAft>
                <a:spcPts val="10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Highlighting seriousness of incidences – JHSC monthly talks which include mobile equipment, sharing videos and information on what available from an incident</a:t>
            </a:r>
          </a:p>
        </p:txBody>
      </p:sp>
      <p:sp>
        <p:nvSpPr>
          <p:cNvPr id="5" name="Slide Number Placeholder 4">
            <a:extLst>
              <a:ext uri="{FF2B5EF4-FFF2-40B4-BE49-F238E27FC236}">
                <a16:creationId xmlns:a16="http://schemas.microsoft.com/office/drawing/2014/main" id="{D9C23A26-8CA8-A415-9524-23F72D328263}"/>
              </a:ext>
            </a:extLst>
          </p:cNvPr>
          <p:cNvSpPr>
            <a:spLocks noGrp="1"/>
          </p:cNvSpPr>
          <p:nvPr>
            <p:ph type="sldNum" sz="quarter" idx="12"/>
          </p:nvPr>
        </p:nvSpPr>
        <p:spPr/>
        <p:txBody>
          <a:bodyPr/>
          <a:lstStyle/>
          <a:p>
            <a:fld id="{EB35A2DC-2941-409A-8918-E46A7E1D1FA7}" type="slidenum">
              <a:rPr lang="en-CA" smtClean="0"/>
              <a:t>23</a:t>
            </a:fld>
            <a:endParaRPr lang="en-CA"/>
          </a:p>
        </p:txBody>
      </p:sp>
      <p:sp>
        <p:nvSpPr>
          <p:cNvPr id="6" name="Footer Placeholder 3">
            <a:extLst>
              <a:ext uri="{FF2B5EF4-FFF2-40B4-BE49-F238E27FC236}">
                <a16:creationId xmlns:a16="http://schemas.microsoft.com/office/drawing/2014/main" id="{425308CE-B04F-A332-E9C7-D5B42AA19DFF}"/>
              </a:ext>
            </a:extLst>
          </p:cNvPr>
          <p:cNvSpPr>
            <a:spLocks noGrp="1"/>
          </p:cNvSpPr>
          <p:nvPr>
            <p:ph type="ftr" sz="quarter" idx="11"/>
          </p:nvPr>
        </p:nvSpPr>
        <p:spPr>
          <a:xfrm>
            <a:off x="28194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34371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E29B-5544-488D-B9CD-7FBA9D707EEF}"/>
              </a:ext>
            </a:extLst>
          </p:cNvPr>
          <p:cNvSpPr>
            <a:spLocks noGrp="1"/>
          </p:cNvSpPr>
          <p:nvPr>
            <p:ph type="title"/>
          </p:nvPr>
        </p:nvSpPr>
        <p:spPr/>
        <p:txBody>
          <a:bodyPr>
            <a:normAutofit/>
          </a:bodyPr>
          <a:lstStyle/>
          <a:p>
            <a:r>
              <a:rPr lang="en-US" b="1" dirty="0"/>
              <a:t>Next Steps</a:t>
            </a:r>
            <a:br>
              <a:rPr lang="en-US" b="1" dirty="0"/>
            </a:br>
            <a:r>
              <a:rPr lang="en-US" dirty="0"/>
              <a:t>What should we focus on immediately</a:t>
            </a:r>
          </a:p>
        </p:txBody>
      </p:sp>
      <p:sp>
        <p:nvSpPr>
          <p:cNvPr id="3" name="Content Placeholder 2">
            <a:extLst>
              <a:ext uri="{FF2B5EF4-FFF2-40B4-BE49-F238E27FC236}">
                <a16:creationId xmlns:a16="http://schemas.microsoft.com/office/drawing/2014/main" id="{E27D38AF-F5E6-41A0-BA99-A9C13F6A0C46}"/>
              </a:ext>
            </a:extLst>
          </p:cNvPr>
          <p:cNvSpPr>
            <a:spLocks noGrp="1"/>
          </p:cNvSpPr>
          <p:nvPr>
            <p:ph idx="1"/>
          </p:nvPr>
        </p:nvSpPr>
        <p:spPr/>
        <p:txBody>
          <a:bodyPr>
            <a:normAutofit/>
          </a:bodyPr>
          <a:lstStyle/>
          <a:p>
            <a:r>
              <a:rPr lang="en-US" dirty="0"/>
              <a:t>Based on a scan of controls identified for the Top 10 primary causal factors, it would be beneficial, as a start, to focus right away on the following common systemic weaknesses</a:t>
            </a:r>
          </a:p>
          <a:p>
            <a:pPr lvl="1">
              <a:buFont typeface="Courier New" panose="02070309020205020404" pitchFamily="49" charset="0"/>
              <a:buChar char="o"/>
            </a:pPr>
            <a:r>
              <a:rPr lang="en-US" dirty="0"/>
              <a:t>Development of a traffic management gap analysis to recommend a best practice approach to controlling the hazard of pedestrian and mobile equipment interaction within the corrugating sector</a:t>
            </a:r>
          </a:p>
          <a:p>
            <a:pPr marL="0" indent="0">
              <a:buNone/>
            </a:pPr>
            <a:endParaRPr lang="en-US" dirty="0"/>
          </a:p>
        </p:txBody>
      </p:sp>
      <p:sp>
        <p:nvSpPr>
          <p:cNvPr id="5" name="Slide Number Placeholder 4">
            <a:extLst>
              <a:ext uri="{FF2B5EF4-FFF2-40B4-BE49-F238E27FC236}">
                <a16:creationId xmlns:a16="http://schemas.microsoft.com/office/drawing/2014/main" id="{4E8D5157-7624-4B79-9AE7-037895BEFAD2}"/>
              </a:ext>
            </a:extLst>
          </p:cNvPr>
          <p:cNvSpPr>
            <a:spLocks noGrp="1"/>
          </p:cNvSpPr>
          <p:nvPr>
            <p:ph type="sldNum" sz="quarter" idx="12"/>
          </p:nvPr>
        </p:nvSpPr>
        <p:spPr/>
        <p:txBody>
          <a:bodyPr/>
          <a:lstStyle/>
          <a:p>
            <a:fld id="{EB35A2DC-2941-409A-8918-E46A7E1D1FA7}" type="slidenum">
              <a:rPr lang="en-CA" smtClean="0"/>
              <a:t>24</a:t>
            </a:fld>
            <a:endParaRPr lang="en-CA"/>
          </a:p>
        </p:txBody>
      </p:sp>
      <p:sp>
        <p:nvSpPr>
          <p:cNvPr id="6" name="Footer Placeholder 3">
            <a:extLst>
              <a:ext uri="{FF2B5EF4-FFF2-40B4-BE49-F238E27FC236}">
                <a16:creationId xmlns:a16="http://schemas.microsoft.com/office/drawing/2014/main" id="{BECB7911-1184-F3A2-93DE-00AECE36C03E}"/>
              </a:ext>
            </a:extLst>
          </p:cNvPr>
          <p:cNvSpPr>
            <a:spLocks noGrp="1"/>
          </p:cNvSpPr>
          <p:nvPr>
            <p:ph type="ftr" sz="quarter" idx="11"/>
          </p:nvPr>
        </p:nvSpPr>
        <p:spPr>
          <a:xfrm>
            <a:off x="2819400" y="6356235"/>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709727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E29B-5544-488D-B9CD-7FBA9D707EEF}"/>
              </a:ext>
            </a:extLst>
          </p:cNvPr>
          <p:cNvSpPr>
            <a:spLocks noGrp="1"/>
          </p:cNvSpPr>
          <p:nvPr>
            <p:ph type="title"/>
          </p:nvPr>
        </p:nvSpPr>
        <p:spPr/>
        <p:txBody>
          <a:bodyPr>
            <a:normAutofit/>
          </a:bodyPr>
          <a:lstStyle/>
          <a:p>
            <a:r>
              <a:rPr lang="en-US" b="1" dirty="0"/>
              <a:t>Next Steps</a:t>
            </a:r>
            <a:br>
              <a:rPr lang="en-US" b="1" dirty="0"/>
            </a:br>
            <a:r>
              <a:rPr lang="en-US" dirty="0"/>
              <a:t>What should we focus on immediately</a:t>
            </a:r>
          </a:p>
        </p:txBody>
      </p:sp>
      <p:sp>
        <p:nvSpPr>
          <p:cNvPr id="3" name="Content Placeholder 2">
            <a:extLst>
              <a:ext uri="{FF2B5EF4-FFF2-40B4-BE49-F238E27FC236}">
                <a16:creationId xmlns:a16="http://schemas.microsoft.com/office/drawing/2014/main" id="{E27D38AF-F5E6-41A0-BA99-A9C13F6A0C46}"/>
              </a:ext>
            </a:extLst>
          </p:cNvPr>
          <p:cNvSpPr>
            <a:spLocks noGrp="1"/>
          </p:cNvSpPr>
          <p:nvPr>
            <p:ph idx="1"/>
          </p:nvPr>
        </p:nvSpPr>
        <p:spPr/>
        <p:txBody>
          <a:bodyPr>
            <a:normAutofit fontScale="92500" lnSpcReduction="20000"/>
          </a:bodyPr>
          <a:lstStyle/>
          <a:p>
            <a:pPr lvl="1">
              <a:buFont typeface="Courier New" panose="02070309020205020404" pitchFamily="49" charset="0"/>
              <a:buChar char="o"/>
            </a:pPr>
            <a:r>
              <a:rPr lang="en-US" dirty="0"/>
              <a:t>Development of a training course focusing on the following topics</a:t>
            </a:r>
          </a:p>
          <a:p>
            <a:pPr lvl="2">
              <a:buFont typeface="Wingdings" panose="05000000000000000000" pitchFamily="2" charset="2"/>
              <a:buChar char="§"/>
            </a:pPr>
            <a:r>
              <a:rPr lang="en-US" dirty="0"/>
              <a:t>Responsibility and accountability of setting up a traffic management system/process</a:t>
            </a:r>
          </a:p>
          <a:p>
            <a:pPr lvl="2">
              <a:buFont typeface="Wingdings" panose="05000000000000000000" pitchFamily="2" charset="2"/>
              <a:buChar char="§"/>
            </a:pPr>
            <a:r>
              <a:rPr lang="en-US" dirty="0"/>
              <a:t>Enforcement of the traffic management system/process</a:t>
            </a:r>
          </a:p>
          <a:p>
            <a:pPr lvl="3"/>
            <a:r>
              <a:rPr lang="en-US" dirty="0"/>
              <a:t>Auditing of work areas by supervisory staff</a:t>
            </a:r>
          </a:p>
          <a:p>
            <a:pPr lvl="3"/>
            <a:r>
              <a:rPr lang="en-US" dirty="0"/>
              <a:t>Inspections of work areas by JHSC Members</a:t>
            </a:r>
          </a:p>
          <a:p>
            <a:pPr lvl="2">
              <a:buFont typeface="Wingdings" panose="05000000000000000000" pitchFamily="2" charset="2"/>
              <a:buChar char="§"/>
            </a:pPr>
            <a:r>
              <a:rPr lang="en-US" dirty="0"/>
              <a:t>Control options</a:t>
            </a:r>
          </a:p>
          <a:p>
            <a:pPr lvl="3"/>
            <a:r>
              <a:rPr lang="en-US" dirty="0"/>
              <a:t>Work zones (identifying areas where interaction is limited)</a:t>
            </a:r>
          </a:p>
          <a:p>
            <a:pPr lvl="3"/>
            <a:r>
              <a:rPr lang="en-US" dirty="0"/>
              <a:t>Proper warning systems (blue lights, mirrors, stop signs, designated walkways and driving areas)</a:t>
            </a:r>
          </a:p>
          <a:p>
            <a:pPr lvl="1">
              <a:buFont typeface="Courier New" panose="02070309020205020404" pitchFamily="49" charset="0"/>
              <a:buChar char="o"/>
            </a:pPr>
            <a:r>
              <a:rPr lang="en-US" dirty="0"/>
              <a:t>Increase among workplace parties a heighten awareness of pedestrian and mobile equipment interaction</a:t>
            </a:r>
          </a:p>
          <a:p>
            <a:pPr lvl="3"/>
            <a:endParaRPr lang="en-US" dirty="0"/>
          </a:p>
        </p:txBody>
      </p:sp>
      <p:sp>
        <p:nvSpPr>
          <p:cNvPr id="5" name="Slide Number Placeholder 4">
            <a:extLst>
              <a:ext uri="{FF2B5EF4-FFF2-40B4-BE49-F238E27FC236}">
                <a16:creationId xmlns:a16="http://schemas.microsoft.com/office/drawing/2014/main" id="{4E8D5157-7624-4B79-9AE7-037895BEFAD2}"/>
              </a:ext>
            </a:extLst>
          </p:cNvPr>
          <p:cNvSpPr>
            <a:spLocks noGrp="1"/>
          </p:cNvSpPr>
          <p:nvPr>
            <p:ph type="sldNum" sz="quarter" idx="12"/>
          </p:nvPr>
        </p:nvSpPr>
        <p:spPr/>
        <p:txBody>
          <a:bodyPr/>
          <a:lstStyle/>
          <a:p>
            <a:fld id="{EB35A2DC-2941-409A-8918-E46A7E1D1FA7}" type="slidenum">
              <a:rPr lang="en-CA" smtClean="0"/>
              <a:t>25</a:t>
            </a:fld>
            <a:endParaRPr lang="en-CA"/>
          </a:p>
        </p:txBody>
      </p:sp>
      <p:sp>
        <p:nvSpPr>
          <p:cNvPr id="6" name="Footer Placeholder 3">
            <a:extLst>
              <a:ext uri="{FF2B5EF4-FFF2-40B4-BE49-F238E27FC236}">
                <a16:creationId xmlns:a16="http://schemas.microsoft.com/office/drawing/2014/main" id="{BECB7911-1184-F3A2-93DE-00AECE36C03E}"/>
              </a:ext>
            </a:extLst>
          </p:cNvPr>
          <p:cNvSpPr>
            <a:spLocks noGrp="1"/>
          </p:cNvSpPr>
          <p:nvPr>
            <p:ph type="ftr" sz="quarter" idx="11"/>
          </p:nvPr>
        </p:nvSpPr>
        <p:spPr>
          <a:xfrm>
            <a:off x="2819400" y="6348476"/>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733644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A89D-8D8F-4B5D-B018-EFED807BFA9D}"/>
              </a:ext>
            </a:extLst>
          </p:cNvPr>
          <p:cNvSpPr>
            <a:spLocks noGrp="1"/>
          </p:cNvSpPr>
          <p:nvPr>
            <p:ph type="title"/>
          </p:nvPr>
        </p:nvSpPr>
        <p:spPr/>
        <p:txBody>
          <a:bodyPr>
            <a:normAutofit/>
          </a:bodyPr>
          <a:lstStyle/>
          <a:p>
            <a:r>
              <a:rPr lang="en-US" b="1" i="0" u="none" strike="noStrike" dirty="0">
                <a:solidFill>
                  <a:srgbClr val="FFFFFF"/>
                </a:solidFill>
                <a:effectLst/>
                <a:latin typeface="Calibri" panose="020F0502020204030204" pitchFamily="34" charset="0"/>
              </a:rPr>
              <a:t>Thank you for attending today’s webinar and helping make workplaces safer. </a:t>
            </a:r>
            <a:endParaRPr lang="en-US" dirty="0"/>
          </a:p>
        </p:txBody>
      </p:sp>
      <p:sp>
        <p:nvSpPr>
          <p:cNvPr id="3" name="Content Placeholder 2">
            <a:extLst>
              <a:ext uri="{FF2B5EF4-FFF2-40B4-BE49-F238E27FC236}">
                <a16:creationId xmlns:a16="http://schemas.microsoft.com/office/drawing/2014/main" id="{1EC8A5EC-7137-45F8-B381-A2FF4F916A24}"/>
              </a:ext>
            </a:extLst>
          </p:cNvPr>
          <p:cNvSpPr>
            <a:spLocks noGrp="1"/>
          </p:cNvSpPr>
          <p:nvPr>
            <p:ph idx="1"/>
          </p:nvPr>
        </p:nvSpPr>
        <p:spPr/>
        <p:txBody>
          <a:bodyPr>
            <a:normAutofit/>
          </a:bodyPr>
          <a:lstStyle/>
          <a:p>
            <a:pPr marL="0" indent="0">
              <a:buNone/>
            </a:pPr>
            <a:r>
              <a:rPr lang="en-US" sz="2000" dirty="0"/>
              <a:t>Questions?</a:t>
            </a:r>
          </a:p>
          <a:p>
            <a:pPr marL="0" indent="0">
              <a:buNone/>
            </a:pPr>
            <a:endParaRPr lang="en-US" sz="2000" dirty="0"/>
          </a:p>
          <a:p>
            <a:pPr marL="0" indent="0">
              <a:buNone/>
            </a:pPr>
            <a:r>
              <a:rPr lang="en-US" sz="2000" dirty="0"/>
              <a:t>For additional information, please contact:</a:t>
            </a:r>
          </a:p>
          <a:p>
            <a:pPr marL="0" indent="0">
              <a:spcBef>
                <a:spcPts val="0"/>
              </a:spcBef>
              <a:buNone/>
            </a:pPr>
            <a:endParaRPr lang="en-US" sz="2000" dirty="0"/>
          </a:p>
          <a:p>
            <a:pPr marL="0" indent="0">
              <a:spcBef>
                <a:spcPts val="0"/>
              </a:spcBef>
              <a:buNone/>
            </a:pPr>
            <a:r>
              <a:rPr lang="en-US" sz="2000" b="1" dirty="0"/>
              <a:t>Tom Welton </a:t>
            </a:r>
            <a:r>
              <a:rPr lang="en-US" sz="1400" b="1" dirty="0"/>
              <a:t>CRSP</a:t>
            </a:r>
          </a:p>
          <a:p>
            <a:pPr marL="0" indent="0">
              <a:spcBef>
                <a:spcPts val="0"/>
              </a:spcBef>
              <a:buNone/>
            </a:pPr>
            <a:r>
              <a:rPr lang="en-US" sz="2000" dirty="0"/>
              <a:t>Director, Prevention Services and Education</a:t>
            </a:r>
          </a:p>
          <a:p>
            <a:pPr marL="0" indent="0">
              <a:spcBef>
                <a:spcPts val="0"/>
              </a:spcBef>
              <a:buNone/>
            </a:pPr>
            <a:r>
              <a:rPr lang="en-US" sz="2000" dirty="0"/>
              <a:t>Workplace Safety North</a:t>
            </a:r>
          </a:p>
          <a:p>
            <a:pPr marL="0" indent="0">
              <a:spcBef>
                <a:spcPts val="0"/>
              </a:spcBef>
              <a:buNone/>
            </a:pPr>
            <a:r>
              <a:rPr lang="en-US" sz="2000" dirty="0">
                <a:hlinkClick r:id="rId2"/>
              </a:rPr>
              <a:t>tomwelton@workplacesafetynorth.ca</a:t>
            </a:r>
            <a:endParaRPr lang="en-US" sz="2000" dirty="0"/>
          </a:p>
          <a:p>
            <a:pPr marL="0" indent="0">
              <a:spcBef>
                <a:spcPts val="0"/>
              </a:spcBef>
              <a:buNone/>
            </a:pPr>
            <a:r>
              <a:rPr lang="en-US" sz="2000" dirty="0"/>
              <a:t>	</a:t>
            </a:r>
          </a:p>
          <a:p>
            <a:pPr marL="0" indent="0">
              <a:spcBef>
                <a:spcPts val="0"/>
              </a:spcBef>
              <a:buNone/>
            </a:pPr>
            <a:r>
              <a:rPr lang="en-US" sz="2000" b="1" dirty="0"/>
              <a:t>Jerry Traer </a:t>
            </a:r>
            <a:r>
              <a:rPr lang="en-US" sz="1400" b="1" dirty="0"/>
              <a:t>CRSP CHSC</a:t>
            </a:r>
          </a:p>
          <a:p>
            <a:pPr marL="0" indent="0">
              <a:spcBef>
                <a:spcPts val="0"/>
              </a:spcBef>
              <a:buNone/>
            </a:pPr>
            <a:r>
              <a:rPr lang="en-US" sz="2000" dirty="0"/>
              <a:t>Program Training Specialist</a:t>
            </a:r>
          </a:p>
          <a:p>
            <a:pPr marL="0" indent="0">
              <a:spcBef>
                <a:spcPts val="0"/>
              </a:spcBef>
              <a:buNone/>
            </a:pPr>
            <a:r>
              <a:rPr lang="en-US" sz="2000" dirty="0"/>
              <a:t>Workplace Safety North</a:t>
            </a:r>
          </a:p>
          <a:p>
            <a:pPr marL="0" indent="0">
              <a:spcBef>
                <a:spcPts val="0"/>
              </a:spcBef>
              <a:buNone/>
            </a:pPr>
            <a:r>
              <a:rPr lang="en-US" sz="2000" dirty="0">
                <a:hlinkClick r:id="rId3"/>
              </a:rPr>
              <a:t>jerrytraer@workplacesafetynorth.ca</a:t>
            </a:r>
            <a:endParaRPr lang="en-US" sz="2000" dirty="0"/>
          </a:p>
        </p:txBody>
      </p:sp>
      <p:sp>
        <p:nvSpPr>
          <p:cNvPr id="5" name="Slide Number Placeholder 4">
            <a:extLst>
              <a:ext uri="{FF2B5EF4-FFF2-40B4-BE49-F238E27FC236}">
                <a16:creationId xmlns:a16="http://schemas.microsoft.com/office/drawing/2014/main" id="{248DF6EA-E766-425E-AA34-16026ED7D374}"/>
              </a:ext>
            </a:extLst>
          </p:cNvPr>
          <p:cNvSpPr>
            <a:spLocks noGrp="1"/>
          </p:cNvSpPr>
          <p:nvPr>
            <p:ph type="sldNum" sz="quarter" idx="12"/>
          </p:nvPr>
        </p:nvSpPr>
        <p:spPr/>
        <p:txBody>
          <a:bodyPr/>
          <a:lstStyle/>
          <a:p>
            <a:fld id="{EB35A2DC-2941-409A-8918-E46A7E1D1FA7}" type="slidenum">
              <a:rPr lang="en-CA" smtClean="0"/>
              <a:t>26</a:t>
            </a:fld>
            <a:endParaRPr lang="en-CA"/>
          </a:p>
        </p:txBody>
      </p:sp>
      <p:sp>
        <p:nvSpPr>
          <p:cNvPr id="6" name="Footer Placeholder 3">
            <a:extLst>
              <a:ext uri="{FF2B5EF4-FFF2-40B4-BE49-F238E27FC236}">
                <a16:creationId xmlns:a16="http://schemas.microsoft.com/office/drawing/2014/main" id="{C8F44126-C653-A0DC-BE08-A10A0859A9D1}"/>
              </a:ext>
            </a:extLst>
          </p:cNvPr>
          <p:cNvSpPr>
            <a:spLocks noGrp="1"/>
          </p:cNvSpPr>
          <p:nvPr>
            <p:ph type="ftr" sz="quarter" idx="11"/>
          </p:nvPr>
        </p:nvSpPr>
        <p:spPr>
          <a:xfrm>
            <a:off x="2819400"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3567031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52B881-A108-4803-B135-CF3F06443FDE}"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6" name="Picture 2">
            <a:extLst>
              <a:ext uri="{FF2B5EF4-FFF2-40B4-BE49-F238E27FC236}">
                <a16:creationId xmlns:a16="http://schemas.microsoft.com/office/drawing/2014/main" id="{A64A31FB-AB7C-6ECD-D73D-C2B21EA1778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1" y="-51542"/>
            <a:ext cx="9235440" cy="6926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761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lstStyle/>
          <a:p>
            <a:r>
              <a:rPr lang="en-CA" b="1" dirty="0"/>
              <a:t>Webinar Hosts</a:t>
            </a:r>
          </a:p>
        </p:txBody>
      </p:sp>
      <p:sp>
        <p:nvSpPr>
          <p:cNvPr id="7" name="Content Placeholder 2"/>
          <p:cNvSpPr>
            <a:spLocks noGrp="1"/>
          </p:cNvSpPr>
          <p:nvPr>
            <p:ph idx="1"/>
          </p:nvPr>
        </p:nvSpPr>
        <p:spPr>
          <a:xfrm>
            <a:off x="426396" y="2019300"/>
            <a:ext cx="8229600" cy="2819400"/>
          </a:xfrm>
        </p:spPr>
        <p:txBody>
          <a:bodyPr anchor="ctr">
            <a:noAutofit/>
          </a:bodyPr>
          <a:lstStyle/>
          <a:p>
            <a:pPr marL="0" indent="0">
              <a:spcBef>
                <a:spcPts val="0"/>
              </a:spcBef>
              <a:spcAft>
                <a:spcPts val="1200"/>
              </a:spcAft>
              <a:buNone/>
            </a:pPr>
            <a:r>
              <a:rPr lang="en-US" sz="2000" b="1" dirty="0"/>
              <a:t>Tom Welton </a:t>
            </a:r>
            <a:r>
              <a:rPr lang="en-US" sz="1400" b="1" dirty="0"/>
              <a:t>CRSP</a:t>
            </a:r>
            <a:br>
              <a:rPr lang="en-US" sz="2000" b="1" dirty="0"/>
            </a:br>
            <a:r>
              <a:rPr lang="en-US" sz="2000" dirty="0">
                <a:effectLst/>
                <a:ea typeface="Calibri" panose="020F0502020204030204" pitchFamily="34" charset="0"/>
              </a:rPr>
              <a:t>Director, Health and Safety Services and Education Programs</a:t>
            </a:r>
            <a:br>
              <a:rPr lang="en-US" sz="1800" dirty="0"/>
            </a:br>
            <a:r>
              <a:rPr lang="en-US" sz="2000" dirty="0"/>
              <a:t>Workplace Safety North</a:t>
            </a:r>
            <a:br>
              <a:rPr lang="en-US" sz="2000" dirty="0"/>
            </a:br>
            <a:r>
              <a:rPr lang="en-US" sz="2000" dirty="0">
                <a:solidFill>
                  <a:srgbClr val="0070C0"/>
                </a:solidFill>
                <a:hlinkClick r:id="rId2">
                  <a:extLst>
                    <a:ext uri="{A12FA001-AC4F-418D-AE19-62706E023703}">
                      <ahyp:hlinkClr xmlns:ahyp="http://schemas.microsoft.com/office/drawing/2018/hyperlinkcolor" val="tx"/>
                    </a:ext>
                  </a:extLst>
                </a:hlinkClick>
              </a:rPr>
              <a:t>tomwelton@workplacesafetynorth.ca</a:t>
            </a:r>
            <a:r>
              <a:rPr lang="en-US" sz="2000" dirty="0">
                <a:solidFill>
                  <a:srgbClr val="0070C0"/>
                </a:solidFill>
              </a:rPr>
              <a:t>   </a:t>
            </a:r>
          </a:p>
          <a:p>
            <a:pPr marL="0" indent="0">
              <a:spcBef>
                <a:spcPts val="0"/>
              </a:spcBef>
              <a:spcAft>
                <a:spcPts val="1200"/>
              </a:spcAft>
              <a:buNone/>
            </a:pPr>
            <a:endParaRPr lang="en-US" sz="2000" b="1" dirty="0"/>
          </a:p>
          <a:p>
            <a:pPr marL="0" indent="0">
              <a:spcBef>
                <a:spcPts val="0"/>
              </a:spcBef>
              <a:spcAft>
                <a:spcPts val="1200"/>
              </a:spcAft>
              <a:buNone/>
            </a:pPr>
            <a:r>
              <a:rPr lang="en-US" sz="2000" b="1" dirty="0"/>
              <a:t>Jerry Traer </a:t>
            </a:r>
            <a:r>
              <a:rPr lang="en-US" sz="1400" b="1" dirty="0"/>
              <a:t>CRSP CHSC</a:t>
            </a:r>
            <a:br>
              <a:rPr lang="en-US" sz="2000" b="1" dirty="0"/>
            </a:br>
            <a:r>
              <a:rPr lang="en-US" sz="2000" dirty="0">
                <a:effectLst/>
                <a:ea typeface="Calibri" panose="020F0502020204030204" pitchFamily="34" charset="0"/>
              </a:rPr>
              <a:t>Program Training Specialist</a:t>
            </a:r>
            <a:br>
              <a:rPr lang="en-US" sz="1800" dirty="0"/>
            </a:br>
            <a:r>
              <a:rPr lang="en-US" sz="2000" dirty="0"/>
              <a:t>Workplace Safety North</a:t>
            </a:r>
            <a:br>
              <a:rPr lang="en-US" sz="2000" dirty="0"/>
            </a:br>
            <a:r>
              <a:rPr lang="en-US" sz="2000" u="sng" dirty="0">
                <a:solidFill>
                  <a:srgbClr val="0070C0"/>
                </a:solidFill>
              </a:rPr>
              <a:t>jerrytraer@workplacesafetynorth.ca</a:t>
            </a:r>
          </a:p>
        </p:txBody>
      </p:sp>
      <p:sp>
        <p:nvSpPr>
          <p:cNvPr id="4" name="Slide Number Placeholder 3">
            <a:extLst>
              <a:ext uri="{FF2B5EF4-FFF2-40B4-BE49-F238E27FC236}">
                <a16:creationId xmlns:a16="http://schemas.microsoft.com/office/drawing/2014/main" id="{D0F77319-F86B-6B8D-9DC3-8593A8C9CEFF}"/>
              </a:ext>
            </a:extLst>
          </p:cNvPr>
          <p:cNvSpPr>
            <a:spLocks noGrp="1"/>
          </p:cNvSpPr>
          <p:nvPr>
            <p:ph type="sldNum" sz="quarter" idx="12"/>
          </p:nvPr>
        </p:nvSpPr>
        <p:spPr/>
        <p:txBody>
          <a:bodyPr/>
          <a:lstStyle/>
          <a:p>
            <a:fld id="{C352B881-A108-4803-B135-CF3F06443FDE}" type="slidenum">
              <a:rPr lang="en-US" smtClean="0"/>
              <a:t>3</a:t>
            </a:fld>
            <a:endParaRPr lang="en-US" dirty="0"/>
          </a:p>
        </p:txBody>
      </p:sp>
    </p:spTree>
    <p:extLst>
      <p:ext uri="{BB962C8B-B14F-4D97-AF65-F5344CB8AC3E}">
        <p14:creationId xmlns:p14="http://schemas.microsoft.com/office/powerpoint/2010/main" val="2325882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88F3-5094-4A30-8F8C-E9E30A663698}"/>
              </a:ext>
            </a:extLst>
          </p:cNvPr>
          <p:cNvSpPr>
            <a:spLocks noGrp="1"/>
          </p:cNvSpPr>
          <p:nvPr>
            <p:ph type="title"/>
          </p:nvPr>
        </p:nvSpPr>
        <p:spPr/>
        <p:txBody>
          <a:bodyPr>
            <a:normAutofit/>
          </a:bodyPr>
          <a:lstStyle/>
          <a:p>
            <a:r>
              <a:rPr lang="en-US" b="1" dirty="0"/>
              <a:t>Table of Contents</a:t>
            </a:r>
          </a:p>
        </p:txBody>
      </p:sp>
      <p:sp>
        <p:nvSpPr>
          <p:cNvPr id="3" name="Content Placeholder 2">
            <a:extLst>
              <a:ext uri="{FF2B5EF4-FFF2-40B4-BE49-F238E27FC236}">
                <a16:creationId xmlns:a16="http://schemas.microsoft.com/office/drawing/2014/main" id="{6D96F707-E93B-4C67-9BFA-2410FE658E50}"/>
              </a:ext>
            </a:extLst>
          </p:cNvPr>
          <p:cNvSpPr>
            <a:spLocks noGrp="1"/>
          </p:cNvSpPr>
          <p:nvPr>
            <p:ph idx="1"/>
          </p:nvPr>
        </p:nvSpPr>
        <p:spPr>
          <a:xfrm>
            <a:off x="457200" y="1617403"/>
            <a:ext cx="8382000" cy="4525963"/>
          </a:xfrm>
        </p:spPr>
        <p:txBody>
          <a:bodyPr>
            <a:normAutofit fontScale="92500" lnSpcReduction="10000"/>
          </a:bodyPr>
          <a:lstStyle/>
          <a:p>
            <a:pPr marL="457200" indent="-457200">
              <a:buAutoNum type="arabicPeriod"/>
            </a:pPr>
            <a:r>
              <a:rPr lang="en-US" sz="2000" dirty="0"/>
              <a:t>Risk Assessment Project: The Subject of Inquiry</a:t>
            </a:r>
          </a:p>
          <a:p>
            <a:pPr marL="457200" indent="-457200">
              <a:buAutoNum type="arabicPeriod"/>
            </a:pPr>
            <a:r>
              <a:rPr lang="en-US" sz="2000" dirty="0"/>
              <a:t>Background: Revisiting the 2022 Risk Assessment Workshop Results</a:t>
            </a:r>
          </a:p>
          <a:p>
            <a:pPr marL="457200" indent="-457200">
              <a:buAutoNum type="arabicPeriod"/>
            </a:pPr>
            <a:r>
              <a:rPr lang="en-US" sz="2000" dirty="0"/>
              <a:t>Root Cause Analysis: Risk Statement</a:t>
            </a:r>
          </a:p>
          <a:p>
            <a:pPr marL="457200" indent="-457200">
              <a:buAutoNum type="arabicPeriod"/>
            </a:pPr>
            <a:r>
              <a:rPr lang="en-US" sz="2000" dirty="0"/>
              <a:t>Workshop: A Bipartite and Collective Process</a:t>
            </a:r>
          </a:p>
          <a:p>
            <a:pPr marL="457200" indent="-457200">
              <a:buAutoNum type="arabicPeriod"/>
            </a:pPr>
            <a:r>
              <a:rPr lang="en-US" sz="2000" i="0" u="none" strike="noStrike" baseline="0" dirty="0"/>
              <a:t>Workshop Participants: Industry, Research and System Partners</a:t>
            </a:r>
          </a:p>
          <a:p>
            <a:pPr marL="457200" indent="-457200">
              <a:buAutoNum type="arabicPeriod"/>
            </a:pPr>
            <a:r>
              <a:rPr lang="en-US" sz="2000" i="0" u="none" strike="noStrike" baseline="0" dirty="0"/>
              <a:t>“Fishbone” Diagram: 34 Primary Causal Factors </a:t>
            </a:r>
          </a:p>
          <a:p>
            <a:pPr marL="457200" indent="-457200">
              <a:buAutoNum type="arabicPeriod"/>
            </a:pPr>
            <a:r>
              <a:rPr lang="en-US" sz="2000" i="0" u="none" strike="noStrike" baseline="0" dirty="0"/>
              <a:t>Top 10 Primary Causal Factors: List of Controls </a:t>
            </a:r>
          </a:p>
          <a:p>
            <a:pPr marL="457200" indent="-457200">
              <a:buAutoNum type="arabicPeriod"/>
            </a:pPr>
            <a:r>
              <a:rPr lang="en-US" sz="2000" i="0" u="none" strike="noStrike" baseline="0" dirty="0"/>
              <a:t>Next Steps: What Should we Focus on Immediately? </a:t>
            </a:r>
          </a:p>
          <a:p>
            <a:pPr marL="457200" indent="-457200">
              <a:buAutoNum type="arabicPeriod"/>
            </a:pPr>
            <a:r>
              <a:rPr lang="en-US" sz="2000" i="0" u="none" strike="noStrike" baseline="0" dirty="0"/>
              <a:t>Critical Control: Address Primary Causal Factor of Pedestria</a:t>
            </a:r>
            <a:r>
              <a:rPr lang="en-US" sz="2000" dirty="0"/>
              <a:t>n and Mobile Equipment</a:t>
            </a:r>
            <a:endParaRPr lang="en-US" sz="2000" i="0" u="none" strike="noStrike" baseline="0" dirty="0"/>
          </a:p>
          <a:p>
            <a:pPr marL="457200" indent="-457200">
              <a:buAutoNum type="arabicPeriod"/>
            </a:pPr>
            <a:r>
              <a:rPr lang="en-US" sz="2000" i="0" u="none" strike="noStrike" baseline="0" dirty="0"/>
              <a:t>Appendix I–VI: “Fishbone Diagram” for Lower Level Causal Factors </a:t>
            </a:r>
          </a:p>
          <a:p>
            <a:pPr marL="457200" indent="-457200">
              <a:buAutoNum type="arabicPeriod"/>
            </a:pPr>
            <a:r>
              <a:rPr lang="en-US" sz="2000" i="0" u="none" strike="noStrike" baseline="0" dirty="0"/>
              <a:t>Appendix A: Risk Assessment Methods and Standards </a:t>
            </a:r>
          </a:p>
          <a:p>
            <a:pPr marL="457200" indent="-457200">
              <a:buAutoNum type="arabicPeriod"/>
            </a:pPr>
            <a:r>
              <a:rPr lang="en-US" sz="2000" i="0" u="none" strike="noStrike" baseline="0" dirty="0"/>
              <a:t>Appendix B: Workshop Contacts </a:t>
            </a:r>
          </a:p>
          <a:p>
            <a:pPr marL="457200" indent="-457200">
              <a:buAutoNum type="arabicPeriod"/>
            </a:pPr>
            <a:r>
              <a:rPr lang="en-US" sz="2000" i="0" u="none" strike="noStrike" baseline="0" dirty="0"/>
              <a:t>Appendix C: Poster: Top 10 Health and Safety Risks in </a:t>
            </a:r>
            <a:r>
              <a:rPr lang="en-US" sz="2000" dirty="0"/>
              <a:t>the Corrugating Sector</a:t>
            </a:r>
            <a:endParaRPr lang="en-US" sz="2000" i="0" u="none" strike="noStrike" baseline="0" dirty="0"/>
          </a:p>
        </p:txBody>
      </p:sp>
      <p:sp>
        <p:nvSpPr>
          <p:cNvPr id="5" name="Slide Number Placeholder 4">
            <a:extLst>
              <a:ext uri="{FF2B5EF4-FFF2-40B4-BE49-F238E27FC236}">
                <a16:creationId xmlns:a16="http://schemas.microsoft.com/office/drawing/2014/main" id="{F7FC154A-4C95-4E61-832F-D62B406FA4BE}"/>
              </a:ext>
            </a:extLst>
          </p:cNvPr>
          <p:cNvSpPr>
            <a:spLocks noGrp="1"/>
          </p:cNvSpPr>
          <p:nvPr>
            <p:ph type="sldNum" sz="quarter" idx="12"/>
          </p:nvPr>
        </p:nvSpPr>
        <p:spPr/>
        <p:txBody>
          <a:bodyPr/>
          <a:lstStyle/>
          <a:p>
            <a:fld id="{EB35A2DC-2941-409A-8918-E46A7E1D1FA7}" type="slidenum">
              <a:rPr lang="en-CA" smtClean="0"/>
              <a:t>4</a:t>
            </a:fld>
            <a:endParaRPr lang="en-CA"/>
          </a:p>
        </p:txBody>
      </p:sp>
      <p:sp>
        <p:nvSpPr>
          <p:cNvPr id="6" name="Footer Placeholder 3">
            <a:extLst>
              <a:ext uri="{FF2B5EF4-FFF2-40B4-BE49-F238E27FC236}">
                <a16:creationId xmlns:a16="http://schemas.microsoft.com/office/drawing/2014/main" id="{FFC87DDA-7F7A-49D1-A082-DA2A8117395C}"/>
              </a:ext>
            </a:extLst>
          </p:cNvPr>
          <p:cNvSpPr>
            <a:spLocks noGrp="1"/>
          </p:cNvSpPr>
          <p:nvPr>
            <p:ph type="ftr" sz="quarter" idx="11"/>
          </p:nvPr>
        </p:nvSpPr>
        <p:spPr>
          <a:xfrm>
            <a:off x="2971800" y="6343131"/>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07962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5794F-D4B4-43B0-936E-C7BC8D09A90E}"/>
              </a:ext>
            </a:extLst>
          </p:cNvPr>
          <p:cNvSpPr>
            <a:spLocks noGrp="1"/>
          </p:cNvSpPr>
          <p:nvPr>
            <p:ph type="title"/>
          </p:nvPr>
        </p:nvSpPr>
        <p:spPr>
          <a:xfrm>
            <a:off x="422625" y="135567"/>
            <a:ext cx="5892800" cy="1143000"/>
          </a:xfrm>
        </p:spPr>
        <p:txBody>
          <a:bodyPr>
            <a:normAutofit/>
          </a:bodyPr>
          <a:lstStyle/>
          <a:p>
            <a:r>
              <a:rPr lang="en-US" b="1" dirty="0"/>
              <a:t>Risk Assessment Project</a:t>
            </a:r>
          </a:p>
        </p:txBody>
      </p:sp>
      <p:sp>
        <p:nvSpPr>
          <p:cNvPr id="5" name="Slide Number Placeholder 4">
            <a:extLst>
              <a:ext uri="{FF2B5EF4-FFF2-40B4-BE49-F238E27FC236}">
                <a16:creationId xmlns:a16="http://schemas.microsoft.com/office/drawing/2014/main" id="{D95B4C32-EC47-4D20-88D2-A8933B0E21C9}"/>
              </a:ext>
            </a:extLst>
          </p:cNvPr>
          <p:cNvSpPr>
            <a:spLocks noGrp="1"/>
          </p:cNvSpPr>
          <p:nvPr>
            <p:ph type="sldNum" sz="quarter" idx="12"/>
          </p:nvPr>
        </p:nvSpPr>
        <p:spPr>
          <a:xfrm>
            <a:off x="6725305" y="6285131"/>
            <a:ext cx="2133600" cy="365125"/>
          </a:xfrm>
        </p:spPr>
        <p:txBody>
          <a:bodyPr/>
          <a:lstStyle/>
          <a:p>
            <a:fld id="{EB35A2DC-2941-409A-8918-E46A7E1D1FA7}" type="slidenum">
              <a:rPr lang="en-CA" smtClean="0"/>
              <a:t>5</a:t>
            </a:fld>
            <a:endParaRPr lang="en-CA" dirty="0"/>
          </a:p>
        </p:txBody>
      </p:sp>
      <p:sp>
        <p:nvSpPr>
          <p:cNvPr id="11" name="Footer Placeholder 2">
            <a:extLst>
              <a:ext uri="{FF2B5EF4-FFF2-40B4-BE49-F238E27FC236}">
                <a16:creationId xmlns:a16="http://schemas.microsoft.com/office/drawing/2014/main" id="{AA96C490-6783-4429-BDBF-D4F5E95A0765}"/>
              </a:ext>
            </a:extLst>
          </p:cNvPr>
          <p:cNvSpPr txBox="1">
            <a:spLocks/>
          </p:cNvSpPr>
          <p:nvPr/>
        </p:nvSpPr>
        <p:spPr bwMode="auto">
          <a:xfrm>
            <a:off x="5824956" y="5848415"/>
            <a:ext cx="3462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b="1" dirty="0">
                <a:cs typeface="Arial" pitchFamily="34" charset="0"/>
              </a:rPr>
              <a:t>Adapted © 2013 Industrial Safety Integration</a:t>
            </a:r>
          </a:p>
        </p:txBody>
      </p:sp>
      <p:pic>
        <p:nvPicPr>
          <p:cNvPr id="12" name="Picture 3" descr="Burns1">
            <a:extLst>
              <a:ext uri="{FF2B5EF4-FFF2-40B4-BE49-F238E27FC236}">
                <a16:creationId xmlns:a16="http://schemas.microsoft.com/office/drawing/2014/main" id="{B14F8DAD-F6E0-4EF4-AB0A-2C1F0D8EE55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71846" y="1081013"/>
            <a:ext cx="2187059"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AutoShape 4">
            <a:extLst>
              <a:ext uri="{FF2B5EF4-FFF2-40B4-BE49-F238E27FC236}">
                <a16:creationId xmlns:a16="http://schemas.microsoft.com/office/drawing/2014/main" id="{26EE0D4C-C70B-4FB3-A243-AE04B3D0C657}"/>
              </a:ext>
            </a:extLst>
          </p:cNvPr>
          <p:cNvSpPr>
            <a:spLocks noChangeArrowheads="1"/>
          </p:cNvSpPr>
          <p:nvPr/>
        </p:nvSpPr>
        <p:spPr bwMode="auto">
          <a:xfrm>
            <a:off x="5337593" y="1303966"/>
            <a:ext cx="1630363" cy="2060575"/>
          </a:xfrm>
          <a:prstGeom prst="cube">
            <a:avLst>
              <a:gd name="adj" fmla="val 5000"/>
            </a:avLst>
          </a:prstGeom>
          <a:solidFill>
            <a:srgbClr val="FFFF99"/>
          </a:solidFill>
          <a:ln w="9525">
            <a:solidFill>
              <a:srgbClr val="000000"/>
            </a:solidFill>
            <a:miter lim="800000"/>
            <a:headEnd/>
            <a:tailEnd/>
          </a:ln>
        </p:spPr>
        <p:txBody>
          <a:bodyPr/>
          <a:lstStyle/>
          <a:p>
            <a:endParaRPr lang="en-CA" dirty="0">
              <a:latin typeface="Calibri" pitchFamily="34" charset="0"/>
            </a:endParaRPr>
          </a:p>
        </p:txBody>
      </p:sp>
      <p:sp>
        <p:nvSpPr>
          <p:cNvPr id="14" name="Oval 5">
            <a:extLst>
              <a:ext uri="{FF2B5EF4-FFF2-40B4-BE49-F238E27FC236}">
                <a16:creationId xmlns:a16="http://schemas.microsoft.com/office/drawing/2014/main" id="{E9091421-325B-4191-9006-222D29D926BC}"/>
              </a:ext>
            </a:extLst>
          </p:cNvPr>
          <p:cNvSpPr>
            <a:spLocks noChangeArrowheads="1"/>
          </p:cNvSpPr>
          <p:nvPr/>
        </p:nvSpPr>
        <p:spPr bwMode="auto">
          <a:xfrm>
            <a:off x="5883693" y="1478591"/>
            <a:ext cx="228600" cy="304800"/>
          </a:xfrm>
          <a:prstGeom prst="ellipse">
            <a:avLst/>
          </a:prstGeom>
          <a:solidFill>
            <a:schemeClr val="bg1"/>
          </a:solidFill>
          <a:ln w="9525">
            <a:solidFill>
              <a:schemeClr val="tx1"/>
            </a:solidFill>
            <a:round/>
            <a:headEnd/>
            <a:tailEnd/>
          </a:ln>
        </p:spPr>
        <p:txBody>
          <a:bodyPr wrap="none" anchor="ctr"/>
          <a:lstStyle/>
          <a:p>
            <a:endParaRPr lang="en-CA" dirty="0">
              <a:latin typeface="Calibri" pitchFamily="34" charset="0"/>
            </a:endParaRPr>
          </a:p>
        </p:txBody>
      </p:sp>
      <p:sp>
        <p:nvSpPr>
          <p:cNvPr id="15" name="Oval 6">
            <a:extLst>
              <a:ext uri="{FF2B5EF4-FFF2-40B4-BE49-F238E27FC236}">
                <a16:creationId xmlns:a16="http://schemas.microsoft.com/office/drawing/2014/main" id="{952EE01D-5440-45B7-BD0F-DF6924139422}"/>
              </a:ext>
            </a:extLst>
          </p:cNvPr>
          <p:cNvSpPr>
            <a:spLocks noChangeArrowheads="1"/>
          </p:cNvSpPr>
          <p:nvPr/>
        </p:nvSpPr>
        <p:spPr bwMode="auto">
          <a:xfrm>
            <a:off x="6244056" y="1484941"/>
            <a:ext cx="446087" cy="576263"/>
          </a:xfrm>
          <a:prstGeom prst="ellipse">
            <a:avLst/>
          </a:prstGeom>
          <a:solidFill>
            <a:schemeClr val="tx1"/>
          </a:solidFill>
          <a:ln w="9525" algn="ctr">
            <a:solidFill>
              <a:srgbClr val="000000"/>
            </a:solidFill>
            <a:round/>
            <a:headEnd/>
            <a:tailEnd/>
          </a:ln>
        </p:spPr>
        <p:txBody>
          <a:bodyPr/>
          <a:lstStyle/>
          <a:p>
            <a:endParaRPr lang="en-CA" dirty="0">
              <a:latin typeface="Calibri" pitchFamily="34" charset="0"/>
            </a:endParaRPr>
          </a:p>
        </p:txBody>
      </p:sp>
      <p:sp>
        <p:nvSpPr>
          <p:cNvPr id="16" name="Oval 7">
            <a:extLst>
              <a:ext uri="{FF2B5EF4-FFF2-40B4-BE49-F238E27FC236}">
                <a16:creationId xmlns:a16="http://schemas.microsoft.com/office/drawing/2014/main" id="{78811F78-F8A2-4E3E-920E-0C19A341C3B8}"/>
              </a:ext>
            </a:extLst>
          </p:cNvPr>
          <p:cNvSpPr>
            <a:spLocks noChangeArrowheads="1"/>
          </p:cNvSpPr>
          <p:nvPr/>
        </p:nvSpPr>
        <p:spPr bwMode="auto">
          <a:xfrm>
            <a:off x="6359943" y="2881941"/>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17" name="AutoShape 8">
            <a:extLst>
              <a:ext uri="{FF2B5EF4-FFF2-40B4-BE49-F238E27FC236}">
                <a16:creationId xmlns:a16="http://schemas.microsoft.com/office/drawing/2014/main" id="{57789883-0E65-4512-9B87-2F8476ED9F87}"/>
              </a:ext>
            </a:extLst>
          </p:cNvPr>
          <p:cNvSpPr>
            <a:spLocks noChangeArrowheads="1"/>
          </p:cNvSpPr>
          <p:nvPr/>
        </p:nvSpPr>
        <p:spPr bwMode="auto">
          <a:xfrm>
            <a:off x="4451768" y="1665916"/>
            <a:ext cx="1630363" cy="2063750"/>
          </a:xfrm>
          <a:prstGeom prst="cube">
            <a:avLst>
              <a:gd name="adj" fmla="val 5000"/>
            </a:avLst>
          </a:prstGeom>
          <a:solidFill>
            <a:srgbClr val="CCFFFF"/>
          </a:solidFill>
          <a:ln w="9525">
            <a:solidFill>
              <a:srgbClr val="000000"/>
            </a:solidFill>
            <a:miter lim="800000"/>
            <a:headEnd/>
            <a:tailEnd/>
          </a:ln>
        </p:spPr>
        <p:txBody>
          <a:bodyPr/>
          <a:lstStyle/>
          <a:p>
            <a:endParaRPr lang="en-CA" dirty="0">
              <a:latin typeface="Calibri" pitchFamily="34" charset="0"/>
            </a:endParaRPr>
          </a:p>
        </p:txBody>
      </p:sp>
      <p:sp>
        <p:nvSpPr>
          <p:cNvPr id="18" name="Oval 9">
            <a:extLst>
              <a:ext uri="{FF2B5EF4-FFF2-40B4-BE49-F238E27FC236}">
                <a16:creationId xmlns:a16="http://schemas.microsoft.com/office/drawing/2014/main" id="{57CA3C04-736A-4DEF-856F-FFB1B5DF1A13}"/>
              </a:ext>
            </a:extLst>
          </p:cNvPr>
          <p:cNvSpPr>
            <a:spLocks noChangeArrowheads="1"/>
          </p:cNvSpPr>
          <p:nvPr/>
        </p:nvSpPr>
        <p:spPr bwMode="auto">
          <a:xfrm>
            <a:off x="5524918" y="2853366"/>
            <a:ext cx="444500" cy="566738"/>
          </a:xfrm>
          <a:prstGeom prst="ellipse">
            <a:avLst/>
          </a:prstGeom>
          <a:solidFill>
            <a:schemeClr val="tx1"/>
          </a:solidFill>
          <a:ln w="9525" algn="ctr">
            <a:solidFill>
              <a:srgbClr val="000000"/>
            </a:solidFill>
            <a:round/>
            <a:headEnd/>
            <a:tailEnd/>
          </a:ln>
        </p:spPr>
        <p:txBody>
          <a:bodyPr/>
          <a:lstStyle/>
          <a:p>
            <a:endParaRPr lang="en-CA" dirty="0">
              <a:latin typeface="Calibri" pitchFamily="34" charset="0"/>
            </a:endParaRPr>
          </a:p>
        </p:txBody>
      </p:sp>
      <p:sp>
        <p:nvSpPr>
          <p:cNvPr id="19" name="Oval 10">
            <a:extLst>
              <a:ext uri="{FF2B5EF4-FFF2-40B4-BE49-F238E27FC236}">
                <a16:creationId xmlns:a16="http://schemas.microsoft.com/office/drawing/2014/main" id="{05B108C4-06DA-4AB7-8DC3-DE06A2F144D0}"/>
              </a:ext>
            </a:extLst>
          </p:cNvPr>
          <p:cNvSpPr>
            <a:spLocks noChangeArrowheads="1"/>
          </p:cNvSpPr>
          <p:nvPr/>
        </p:nvSpPr>
        <p:spPr bwMode="auto">
          <a:xfrm>
            <a:off x="5220118" y="3326441"/>
            <a:ext cx="228600" cy="304800"/>
          </a:xfrm>
          <a:prstGeom prst="ellipse">
            <a:avLst/>
          </a:prstGeom>
          <a:solidFill>
            <a:schemeClr val="accent6">
              <a:lumMod val="20000"/>
              <a:lumOff val="80000"/>
            </a:schemeClr>
          </a:solidFill>
          <a:ln w="9525" algn="ctr">
            <a:solidFill>
              <a:srgbClr val="000000"/>
            </a:solidFill>
            <a:round/>
            <a:headEnd/>
            <a:tailEnd/>
          </a:ln>
          <a:effectLst/>
        </p:spPr>
        <p:txBody>
          <a:bodyPr/>
          <a:lstStyle/>
          <a:p>
            <a:pPr fontAlgn="auto">
              <a:spcBef>
                <a:spcPts val="0"/>
              </a:spcBef>
              <a:spcAft>
                <a:spcPts val="0"/>
              </a:spcAft>
              <a:defRPr/>
            </a:pPr>
            <a:endParaRPr lang="en-CA" dirty="0">
              <a:latin typeface="+mn-lt"/>
            </a:endParaRPr>
          </a:p>
        </p:txBody>
      </p:sp>
      <p:sp>
        <p:nvSpPr>
          <p:cNvPr id="20" name="Oval 11">
            <a:extLst>
              <a:ext uri="{FF2B5EF4-FFF2-40B4-BE49-F238E27FC236}">
                <a16:creationId xmlns:a16="http://schemas.microsoft.com/office/drawing/2014/main" id="{F59EC5A6-1370-4A88-9079-FA47B97E6CC4}"/>
              </a:ext>
            </a:extLst>
          </p:cNvPr>
          <p:cNvSpPr>
            <a:spLocks noChangeArrowheads="1"/>
          </p:cNvSpPr>
          <p:nvPr/>
        </p:nvSpPr>
        <p:spPr bwMode="auto">
          <a:xfrm>
            <a:off x="5601118" y="2259641"/>
            <a:ext cx="228600" cy="304800"/>
          </a:xfrm>
          <a:prstGeom prst="ellipse">
            <a:avLst/>
          </a:prstGeom>
          <a:solidFill>
            <a:srgbClr val="FFFF99"/>
          </a:solidFill>
          <a:ln w="9525">
            <a:solidFill>
              <a:schemeClr val="tx1"/>
            </a:solidFill>
            <a:round/>
            <a:headEnd/>
            <a:tailEnd/>
          </a:ln>
        </p:spPr>
        <p:txBody>
          <a:bodyPr wrap="none" anchor="ctr"/>
          <a:lstStyle/>
          <a:p>
            <a:endParaRPr lang="en-CA" dirty="0">
              <a:latin typeface="Calibri" pitchFamily="34" charset="0"/>
            </a:endParaRPr>
          </a:p>
        </p:txBody>
      </p:sp>
      <p:sp>
        <p:nvSpPr>
          <p:cNvPr id="21" name="AutoShape 13">
            <a:extLst>
              <a:ext uri="{FF2B5EF4-FFF2-40B4-BE49-F238E27FC236}">
                <a16:creationId xmlns:a16="http://schemas.microsoft.com/office/drawing/2014/main" id="{5EBA8B60-D092-4925-B011-D417AEEF69F1}"/>
              </a:ext>
            </a:extLst>
          </p:cNvPr>
          <p:cNvSpPr>
            <a:spLocks noChangeArrowheads="1"/>
          </p:cNvSpPr>
          <p:nvPr/>
        </p:nvSpPr>
        <p:spPr bwMode="auto">
          <a:xfrm>
            <a:off x="3265906" y="2189791"/>
            <a:ext cx="1630362" cy="2060575"/>
          </a:xfrm>
          <a:prstGeom prst="cube">
            <a:avLst>
              <a:gd name="adj" fmla="val 5000"/>
            </a:avLst>
          </a:prstGeom>
          <a:solidFill>
            <a:srgbClr val="C0C0C0"/>
          </a:solidFill>
          <a:ln w="9525">
            <a:solidFill>
              <a:srgbClr val="000000"/>
            </a:solidFill>
            <a:miter lim="800000"/>
            <a:headEnd/>
            <a:tailEnd/>
          </a:ln>
        </p:spPr>
        <p:txBody>
          <a:bodyPr/>
          <a:lstStyle/>
          <a:p>
            <a:endParaRPr lang="en-CA" dirty="0">
              <a:latin typeface="Calibri" pitchFamily="34" charset="0"/>
            </a:endParaRPr>
          </a:p>
        </p:txBody>
      </p:sp>
      <p:sp>
        <p:nvSpPr>
          <p:cNvPr id="22" name="Oval 14">
            <a:extLst>
              <a:ext uri="{FF2B5EF4-FFF2-40B4-BE49-F238E27FC236}">
                <a16:creationId xmlns:a16="http://schemas.microsoft.com/office/drawing/2014/main" id="{949061D7-6FF0-4AE6-AB29-EA939E4E271E}"/>
              </a:ext>
            </a:extLst>
          </p:cNvPr>
          <p:cNvSpPr>
            <a:spLocks noChangeArrowheads="1"/>
          </p:cNvSpPr>
          <p:nvPr/>
        </p:nvSpPr>
        <p:spPr bwMode="auto">
          <a:xfrm>
            <a:off x="3796131" y="2350129"/>
            <a:ext cx="446087" cy="565150"/>
          </a:xfrm>
          <a:prstGeom prst="ellipse">
            <a:avLst/>
          </a:prstGeom>
          <a:solidFill>
            <a:srgbClr val="000000"/>
          </a:solidFill>
          <a:ln w="9525" algn="ctr">
            <a:solidFill>
              <a:srgbClr val="000000"/>
            </a:solidFill>
            <a:round/>
            <a:headEnd/>
            <a:tailEnd/>
          </a:ln>
        </p:spPr>
        <p:txBody>
          <a:bodyPr/>
          <a:lstStyle/>
          <a:p>
            <a:endParaRPr lang="en-CA" dirty="0">
              <a:latin typeface="Calibri" pitchFamily="34" charset="0"/>
            </a:endParaRPr>
          </a:p>
        </p:txBody>
      </p:sp>
      <p:sp>
        <p:nvSpPr>
          <p:cNvPr id="23" name="Oval 15">
            <a:extLst>
              <a:ext uri="{FF2B5EF4-FFF2-40B4-BE49-F238E27FC236}">
                <a16:creationId xmlns:a16="http://schemas.microsoft.com/office/drawing/2014/main" id="{1C79B9A8-46F4-4CD4-8D85-7FBE5C2047D7}"/>
              </a:ext>
            </a:extLst>
          </p:cNvPr>
          <p:cNvSpPr>
            <a:spLocks noChangeArrowheads="1"/>
          </p:cNvSpPr>
          <p:nvPr/>
        </p:nvSpPr>
        <p:spPr bwMode="auto">
          <a:xfrm>
            <a:off x="4227931" y="2921629"/>
            <a:ext cx="228600" cy="304800"/>
          </a:xfrm>
          <a:prstGeom prst="ellipse">
            <a:avLst/>
          </a:prstGeom>
          <a:solidFill>
            <a:srgbClr val="CCFFFF"/>
          </a:solidFill>
          <a:ln w="9525">
            <a:solidFill>
              <a:schemeClr val="tx1"/>
            </a:solidFill>
            <a:round/>
            <a:headEnd/>
            <a:tailEnd/>
          </a:ln>
        </p:spPr>
        <p:txBody>
          <a:bodyPr wrap="none" anchor="ctr"/>
          <a:lstStyle/>
          <a:p>
            <a:endParaRPr lang="en-CA" dirty="0">
              <a:latin typeface="Calibri" pitchFamily="34" charset="0"/>
            </a:endParaRPr>
          </a:p>
        </p:txBody>
      </p:sp>
      <p:sp>
        <p:nvSpPr>
          <p:cNvPr id="24" name="AutoShape 16">
            <a:extLst>
              <a:ext uri="{FF2B5EF4-FFF2-40B4-BE49-F238E27FC236}">
                <a16:creationId xmlns:a16="http://schemas.microsoft.com/office/drawing/2014/main" id="{0CDCDD3D-D923-4E55-BCC8-E27247BFA953}"/>
              </a:ext>
            </a:extLst>
          </p:cNvPr>
          <p:cNvSpPr>
            <a:spLocks noChangeArrowheads="1"/>
          </p:cNvSpPr>
          <p:nvPr/>
        </p:nvSpPr>
        <p:spPr bwMode="auto">
          <a:xfrm>
            <a:off x="2289593" y="2827966"/>
            <a:ext cx="1630363" cy="2063750"/>
          </a:xfrm>
          <a:prstGeom prst="cube">
            <a:avLst>
              <a:gd name="adj" fmla="val 5000"/>
            </a:avLst>
          </a:prstGeom>
          <a:solidFill>
            <a:srgbClr val="CC99FF"/>
          </a:solidFill>
          <a:ln w="9525">
            <a:solidFill>
              <a:srgbClr val="CC99FF"/>
            </a:solidFill>
            <a:miter lim="800000"/>
            <a:headEnd/>
            <a:tailEnd/>
          </a:ln>
        </p:spPr>
        <p:txBody>
          <a:bodyPr/>
          <a:lstStyle/>
          <a:p>
            <a:endParaRPr lang="en-CA" dirty="0">
              <a:latin typeface="Calibri" pitchFamily="34" charset="0"/>
            </a:endParaRPr>
          </a:p>
        </p:txBody>
      </p:sp>
      <p:sp>
        <p:nvSpPr>
          <p:cNvPr id="25" name="Oval 17">
            <a:extLst>
              <a:ext uri="{FF2B5EF4-FFF2-40B4-BE49-F238E27FC236}">
                <a16:creationId xmlns:a16="http://schemas.microsoft.com/office/drawing/2014/main" id="{F858D80A-0759-4161-AD99-8B31CC38752B}"/>
              </a:ext>
            </a:extLst>
          </p:cNvPr>
          <p:cNvSpPr>
            <a:spLocks noChangeArrowheads="1"/>
          </p:cNvSpPr>
          <p:nvPr/>
        </p:nvSpPr>
        <p:spPr bwMode="auto">
          <a:xfrm>
            <a:off x="2788068" y="3645529"/>
            <a:ext cx="444500" cy="566737"/>
          </a:xfrm>
          <a:prstGeom prst="ellipse">
            <a:avLst/>
          </a:prstGeom>
          <a:solidFill>
            <a:srgbClr val="000000"/>
          </a:solidFill>
          <a:ln w="9525" algn="ctr">
            <a:solidFill>
              <a:srgbClr val="000000"/>
            </a:solidFill>
            <a:round/>
            <a:headEnd/>
            <a:tailEnd/>
          </a:ln>
        </p:spPr>
        <p:txBody>
          <a:bodyPr/>
          <a:lstStyle/>
          <a:p>
            <a:endParaRPr lang="en-CA" dirty="0">
              <a:latin typeface="Calibri" pitchFamily="34" charset="0"/>
            </a:endParaRPr>
          </a:p>
        </p:txBody>
      </p:sp>
      <p:sp>
        <p:nvSpPr>
          <p:cNvPr id="26" name="Oval 18">
            <a:extLst>
              <a:ext uri="{FF2B5EF4-FFF2-40B4-BE49-F238E27FC236}">
                <a16:creationId xmlns:a16="http://schemas.microsoft.com/office/drawing/2014/main" id="{DD34EDDE-BA0E-4F4F-A9ED-4E4CD01153B7}"/>
              </a:ext>
            </a:extLst>
          </p:cNvPr>
          <p:cNvSpPr>
            <a:spLocks noChangeArrowheads="1"/>
          </p:cNvSpPr>
          <p:nvPr/>
        </p:nvSpPr>
        <p:spPr bwMode="auto">
          <a:xfrm>
            <a:off x="3057943" y="4488491"/>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27" name="Oval 19">
            <a:extLst>
              <a:ext uri="{FF2B5EF4-FFF2-40B4-BE49-F238E27FC236}">
                <a16:creationId xmlns:a16="http://schemas.microsoft.com/office/drawing/2014/main" id="{90725262-2B3D-428C-9185-4DC829DCED2C}"/>
              </a:ext>
            </a:extLst>
          </p:cNvPr>
          <p:cNvSpPr>
            <a:spLocks noChangeArrowheads="1"/>
          </p:cNvSpPr>
          <p:nvPr/>
        </p:nvSpPr>
        <p:spPr bwMode="auto">
          <a:xfrm>
            <a:off x="3438943" y="3421691"/>
            <a:ext cx="228600" cy="304800"/>
          </a:xfrm>
          <a:prstGeom prst="ellipse">
            <a:avLst/>
          </a:prstGeom>
          <a:solidFill>
            <a:srgbClr val="C0C0C0"/>
          </a:solidFill>
          <a:ln w="9525">
            <a:solidFill>
              <a:schemeClr val="tx1"/>
            </a:solidFill>
            <a:round/>
            <a:headEnd/>
            <a:tailEnd/>
          </a:ln>
        </p:spPr>
        <p:txBody>
          <a:bodyPr wrap="none" anchor="ctr"/>
          <a:lstStyle/>
          <a:p>
            <a:endParaRPr lang="en-CA" dirty="0">
              <a:latin typeface="Calibri" pitchFamily="34" charset="0"/>
            </a:endParaRPr>
          </a:p>
        </p:txBody>
      </p:sp>
      <p:sp>
        <p:nvSpPr>
          <p:cNvPr id="28" name="Oval 20">
            <a:extLst>
              <a:ext uri="{FF2B5EF4-FFF2-40B4-BE49-F238E27FC236}">
                <a16:creationId xmlns:a16="http://schemas.microsoft.com/office/drawing/2014/main" id="{87B2772D-CFCE-4483-84AA-EF0FE5CC65FA}"/>
              </a:ext>
            </a:extLst>
          </p:cNvPr>
          <p:cNvSpPr>
            <a:spLocks noChangeArrowheads="1"/>
          </p:cNvSpPr>
          <p:nvPr/>
        </p:nvSpPr>
        <p:spPr bwMode="auto">
          <a:xfrm>
            <a:off x="4102518" y="3751891"/>
            <a:ext cx="228600" cy="304800"/>
          </a:xfrm>
          <a:prstGeom prst="ellipse">
            <a:avLst/>
          </a:prstGeom>
          <a:solidFill>
            <a:schemeClr val="accent3">
              <a:lumMod val="40000"/>
              <a:lumOff val="60000"/>
            </a:schemeClr>
          </a:solidFill>
          <a:ln w="9525" algn="ctr">
            <a:solidFill>
              <a:srgbClr val="000000"/>
            </a:solidFill>
            <a:round/>
            <a:headEnd/>
            <a:tailEnd/>
          </a:ln>
          <a:effectLst/>
        </p:spPr>
        <p:txBody>
          <a:bodyPr/>
          <a:lstStyle/>
          <a:p>
            <a:pPr fontAlgn="auto">
              <a:spcBef>
                <a:spcPts val="0"/>
              </a:spcBef>
              <a:spcAft>
                <a:spcPts val="0"/>
              </a:spcAft>
              <a:defRPr/>
            </a:pPr>
            <a:endParaRPr lang="en-CA" dirty="0">
              <a:latin typeface="+mn-lt"/>
            </a:endParaRPr>
          </a:p>
        </p:txBody>
      </p:sp>
      <p:sp>
        <p:nvSpPr>
          <p:cNvPr id="29" name="AutoShape 21">
            <a:extLst>
              <a:ext uri="{FF2B5EF4-FFF2-40B4-BE49-F238E27FC236}">
                <a16:creationId xmlns:a16="http://schemas.microsoft.com/office/drawing/2014/main" id="{DB5008C2-32A5-4CC9-A964-55B9728F5F9F}"/>
              </a:ext>
            </a:extLst>
          </p:cNvPr>
          <p:cNvSpPr>
            <a:spLocks noChangeArrowheads="1"/>
          </p:cNvSpPr>
          <p:nvPr/>
        </p:nvSpPr>
        <p:spPr bwMode="auto">
          <a:xfrm>
            <a:off x="1137068" y="3475666"/>
            <a:ext cx="1630363" cy="2063750"/>
          </a:xfrm>
          <a:prstGeom prst="cube">
            <a:avLst>
              <a:gd name="adj" fmla="val 5000"/>
            </a:avLst>
          </a:prstGeom>
          <a:solidFill>
            <a:srgbClr val="008080"/>
          </a:solidFill>
          <a:ln w="9525">
            <a:solidFill>
              <a:srgbClr val="008080"/>
            </a:solidFill>
            <a:miter lim="800000"/>
            <a:headEnd/>
            <a:tailEnd/>
          </a:ln>
        </p:spPr>
        <p:txBody>
          <a:bodyPr/>
          <a:lstStyle/>
          <a:p>
            <a:endParaRPr lang="en-CA" dirty="0">
              <a:latin typeface="Calibri" pitchFamily="34" charset="0"/>
            </a:endParaRPr>
          </a:p>
        </p:txBody>
      </p:sp>
      <p:sp>
        <p:nvSpPr>
          <p:cNvPr id="30" name="Oval 22">
            <a:extLst>
              <a:ext uri="{FF2B5EF4-FFF2-40B4-BE49-F238E27FC236}">
                <a16:creationId xmlns:a16="http://schemas.microsoft.com/office/drawing/2014/main" id="{D1FA5A89-2A28-4E0E-B4EE-D8E44FF362FD}"/>
              </a:ext>
            </a:extLst>
          </p:cNvPr>
          <p:cNvSpPr>
            <a:spLocks noChangeArrowheads="1"/>
          </p:cNvSpPr>
          <p:nvPr/>
        </p:nvSpPr>
        <p:spPr bwMode="auto">
          <a:xfrm>
            <a:off x="2211806" y="4798054"/>
            <a:ext cx="444500" cy="566737"/>
          </a:xfrm>
          <a:prstGeom prst="ellipse">
            <a:avLst/>
          </a:prstGeom>
          <a:solidFill>
            <a:srgbClr val="000000"/>
          </a:solidFill>
          <a:ln w="9525" algn="ctr">
            <a:solidFill>
              <a:srgbClr val="000000"/>
            </a:solidFill>
            <a:round/>
            <a:headEnd/>
            <a:tailEnd/>
          </a:ln>
        </p:spPr>
        <p:txBody>
          <a:bodyPr/>
          <a:lstStyle/>
          <a:p>
            <a:endParaRPr lang="en-CA" dirty="0">
              <a:latin typeface="Calibri" pitchFamily="34" charset="0"/>
            </a:endParaRPr>
          </a:p>
        </p:txBody>
      </p:sp>
      <p:sp>
        <p:nvSpPr>
          <p:cNvPr id="31" name="Oval 23">
            <a:extLst>
              <a:ext uri="{FF2B5EF4-FFF2-40B4-BE49-F238E27FC236}">
                <a16:creationId xmlns:a16="http://schemas.microsoft.com/office/drawing/2014/main" id="{C0EBE657-DA36-424B-8226-8472027E3E34}"/>
              </a:ext>
            </a:extLst>
          </p:cNvPr>
          <p:cNvSpPr>
            <a:spLocks noChangeArrowheads="1"/>
          </p:cNvSpPr>
          <p:nvPr/>
        </p:nvSpPr>
        <p:spPr bwMode="auto">
          <a:xfrm>
            <a:off x="1905418" y="5136191"/>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32" name="Oval 24">
            <a:extLst>
              <a:ext uri="{FF2B5EF4-FFF2-40B4-BE49-F238E27FC236}">
                <a16:creationId xmlns:a16="http://schemas.microsoft.com/office/drawing/2014/main" id="{6747A1BE-8F1F-4967-9232-DB13F1A233F9}"/>
              </a:ext>
            </a:extLst>
          </p:cNvPr>
          <p:cNvSpPr>
            <a:spLocks noChangeArrowheads="1"/>
          </p:cNvSpPr>
          <p:nvPr/>
        </p:nvSpPr>
        <p:spPr bwMode="auto">
          <a:xfrm>
            <a:off x="2286418" y="4069391"/>
            <a:ext cx="228600" cy="304800"/>
          </a:xfrm>
          <a:prstGeom prst="ellipse">
            <a:avLst/>
          </a:prstGeom>
          <a:solidFill>
            <a:srgbClr val="CC66FF"/>
          </a:solidFill>
          <a:ln w="9525">
            <a:solidFill>
              <a:schemeClr val="tx1"/>
            </a:solidFill>
            <a:round/>
            <a:headEnd/>
            <a:tailEnd/>
          </a:ln>
        </p:spPr>
        <p:txBody>
          <a:bodyPr wrap="none" anchor="ctr"/>
          <a:lstStyle/>
          <a:p>
            <a:endParaRPr lang="en-CA" dirty="0">
              <a:latin typeface="Calibri" pitchFamily="34" charset="0"/>
            </a:endParaRPr>
          </a:p>
        </p:txBody>
      </p:sp>
      <p:sp>
        <p:nvSpPr>
          <p:cNvPr id="33" name="Oval 25">
            <a:extLst>
              <a:ext uri="{FF2B5EF4-FFF2-40B4-BE49-F238E27FC236}">
                <a16:creationId xmlns:a16="http://schemas.microsoft.com/office/drawing/2014/main" id="{62753FB8-0C0D-46DE-AB6C-D81511359A79}"/>
              </a:ext>
            </a:extLst>
          </p:cNvPr>
          <p:cNvSpPr>
            <a:spLocks noChangeArrowheads="1"/>
          </p:cNvSpPr>
          <p:nvPr/>
        </p:nvSpPr>
        <p:spPr bwMode="auto">
          <a:xfrm>
            <a:off x="1406943" y="3999541"/>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34" name="AutoShape 26">
            <a:extLst>
              <a:ext uri="{FF2B5EF4-FFF2-40B4-BE49-F238E27FC236}">
                <a16:creationId xmlns:a16="http://schemas.microsoft.com/office/drawing/2014/main" id="{16B85E89-29C4-4FA1-A120-131F29900604}"/>
              </a:ext>
            </a:extLst>
          </p:cNvPr>
          <p:cNvSpPr>
            <a:spLocks noChangeArrowheads="1"/>
          </p:cNvSpPr>
          <p:nvPr/>
        </p:nvSpPr>
        <p:spPr bwMode="auto">
          <a:xfrm rot="3656723">
            <a:off x="2257843" y="4380541"/>
            <a:ext cx="228600" cy="228600"/>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sp>
        <p:nvSpPr>
          <p:cNvPr id="35" name="Freeform 27">
            <a:extLst>
              <a:ext uri="{FF2B5EF4-FFF2-40B4-BE49-F238E27FC236}">
                <a16:creationId xmlns:a16="http://schemas.microsoft.com/office/drawing/2014/main" id="{CC3279CC-5C85-475B-AB43-0F652CCECCAF}"/>
              </a:ext>
            </a:extLst>
          </p:cNvPr>
          <p:cNvSpPr>
            <a:spLocks/>
          </p:cNvSpPr>
          <p:nvPr/>
        </p:nvSpPr>
        <p:spPr bwMode="auto">
          <a:xfrm>
            <a:off x="776706" y="4461504"/>
            <a:ext cx="1595437" cy="1009650"/>
          </a:xfrm>
          <a:custGeom>
            <a:avLst/>
            <a:gdLst>
              <a:gd name="T0" fmla="*/ 0 w 1005"/>
              <a:gd name="T1" fmla="*/ 2147483647 h 636"/>
              <a:gd name="T2" fmla="*/ 2147483647 w 1005"/>
              <a:gd name="T3" fmla="*/ 2147483647 h 636"/>
              <a:gd name="T4" fmla="*/ 2147483647 w 1005"/>
              <a:gd name="T5" fmla="*/ 2147483647 h 636"/>
              <a:gd name="T6" fmla="*/ 2147483647 w 1005"/>
              <a:gd name="T7" fmla="*/ 2147483647 h 636"/>
              <a:gd name="T8" fmla="*/ 2147483647 w 1005"/>
              <a:gd name="T9" fmla="*/ 0 h 636"/>
              <a:gd name="T10" fmla="*/ 0 w 1005"/>
              <a:gd name="T11" fmla="*/ 2147483647 h 636"/>
              <a:gd name="T12" fmla="*/ 0 60000 65536"/>
              <a:gd name="T13" fmla="*/ 0 60000 65536"/>
              <a:gd name="T14" fmla="*/ 0 60000 65536"/>
              <a:gd name="T15" fmla="*/ 0 60000 65536"/>
              <a:gd name="T16" fmla="*/ 0 60000 65536"/>
              <a:gd name="T17" fmla="*/ 0 60000 65536"/>
              <a:gd name="T18" fmla="*/ 0 w 1005"/>
              <a:gd name="T19" fmla="*/ 0 h 636"/>
              <a:gd name="T20" fmla="*/ 1005 w 1005"/>
              <a:gd name="T21" fmla="*/ 636 h 636"/>
            </a:gdLst>
            <a:ahLst/>
            <a:cxnLst>
              <a:cxn ang="T12">
                <a:pos x="T0" y="T1"/>
              </a:cxn>
              <a:cxn ang="T13">
                <a:pos x="T2" y="T3"/>
              </a:cxn>
              <a:cxn ang="T14">
                <a:pos x="T4" y="T5"/>
              </a:cxn>
              <a:cxn ang="T15">
                <a:pos x="T6" y="T7"/>
              </a:cxn>
              <a:cxn ang="T16">
                <a:pos x="T8" y="T9"/>
              </a:cxn>
              <a:cxn ang="T17">
                <a:pos x="T10" y="T11"/>
              </a:cxn>
            </a:cxnLst>
            <a:rect l="T18" t="T19" r="T20" b="T21"/>
            <a:pathLst>
              <a:path w="1005" h="636">
                <a:moveTo>
                  <a:pt x="0" y="564"/>
                </a:moveTo>
                <a:lnTo>
                  <a:pt x="3" y="636"/>
                </a:lnTo>
                <a:lnTo>
                  <a:pt x="1005" y="57"/>
                </a:lnTo>
                <a:lnTo>
                  <a:pt x="990" y="24"/>
                </a:lnTo>
                <a:lnTo>
                  <a:pt x="978" y="0"/>
                </a:lnTo>
                <a:lnTo>
                  <a:pt x="0" y="564"/>
                </a:lnTo>
                <a:close/>
              </a:path>
            </a:pathLst>
          </a:custGeom>
          <a:solidFill>
            <a:srgbClr val="FFFF00"/>
          </a:solidFill>
          <a:ln w="9525">
            <a:solidFill>
              <a:srgbClr val="FFFF00"/>
            </a:solidFill>
            <a:round/>
            <a:headEnd/>
            <a:tailEnd/>
          </a:ln>
        </p:spPr>
        <p:txBody>
          <a:bodyPr/>
          <a:lstStyle/>
          <a:p>
            <a:endParaRPr lang="en-CA" dirty="0"/>
          </a:p>
        </p:txBody>
      </p:sp>
      <p:sp>
        <p:nvSpPr>
          <p:cNvPr id="36" name="Text Box 28">
            <a:extLst>
              <a:ext uri="{FF2B5EF4-FFF2-40B4-BE49-F238E27FC236}">
                <a16:creationId xmlns:a16="http://schemas.microsoft.com/office/drawing/2014/main" id="{DFD0DFB5-43EA-4E67-80C9-58FF757538BB}"/>
              </a:ext>
            </a:extLst>
          </p:cNvPr>
          <p:cNvSpPr txBox="1">
            <a:spLocks noChangeArrowheads="1"/>
          </p:cNvSpPr>
          <p:nvPr/>
        </p:nvSpPr>
        <p:spPr bwMode="auto">
          <a:xfrm rot="-1741416">
            <a:off x="235368" y="4959979"/>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i="1" dirty="0">
                <a:solidFill>
                  <a:srgbClr val="003D81"/>
                </a:solidFill>
                <a:cs typeface="Arial" pitchFamily="34" charset="0"/>
              </a:rPr>
              <a:t>Worker</a:t>
            </a:r>
          </a:p>
        </p:txBody>
      </p:sp>
      <p:sp>
        <p:nvSpPr>
          <p:cNvPr id="37" name="Freeform 30">
            <a:extLst>
              <a:ext uri="{FF2B5EF4-FFF2-40B4-BE49-F238E27FC236}">
                <a16:creationId xmlns:a16="http://schemas.microsoft.com/office/drawing/2014/main" id="{6B0B3DC9-814F-46AB-BD76-EF64F86C8F31}"/>
              </a:ext>
            </a:extLst>
          </p:cNvPr>
          <p:cNvSpPr>
            <a:spLocks/>
          </p:cNvSpPr>
          <p:nvPr/>
        </p:nvSpPr>
        <p:spPr bwMode="auto">
          <a:xfrm>
            <a:off x="2765843" y="3902704"/>
            <a:ext cx="709613" cy="487362"/>
          </a:xfrm>
          <a:custGeom>
            <a:avLst/>
            <a:gdLst>
              <a:gd name="T0" fmla="*/ 2147483647 w 447"/>
              <a:gd name="T1" fmla="*/ 2147483647 h 307"/>
              <a:gd name="T2" fmla="*/ 0 w 447"/>
              <a:gd name="T3" fmla="*/ 2147483647 h 307"/>
              <a:gd name="T4" fmla="*/ 2147483647 w 447"/>
              <a:gd name="T5" fmla="*/ 2147483647 h 307"/>
              <a:gd name="T6" fmla="*/ 2147483647 w 447"/>
              <a:gd name="T7" fmla="*/ 2147483647 h 307"/>
              <a:gd name="T8" fmla="*/ 2147483647 w 447"/>
              <a:gd name="T9" fmla="*/ 0 h 307"/>
              <a:gd name="T10" fmla="*/ 2147483647 w 447"/>
              <a:gd name="T11" fmla="*/ 2147483647 h 307"/>
              <a:gd name="T12" fmla="*/ 0 60000 65536"/>
              <a:gd name="T13" fmla="*/ 0 60000 65536"/>
              <a:gd name="T14" fmla="*/ 0 60000 65536"/>
              <a:gd name="T15" fmla="*/ 0 60000 65536"/>
              <a:gd name="T16" fmla="*/ 0 60000 65536"/>
              <a:gd name="T17" fmla="*/ 0 60000 65536"/>
              <a:gd name="T18" fmla="*/ 0 w 447"/>
              <a:gd name="T19" fmla="*/ 0 h 307"/>
              <a:gd name="T20" fmla="*/ 447 w 447"/>
              <a:gd name="T21" fmla="*/ 307 h 307"/>
            </a:gdLst>
            <a:ahLst/>
            <a:cxnLst>
              <a:cxn ang="T12">
                <a:pos x="T0" y="T1"/>
              </a:cxn>
              <a:cxn ang="T13">
                <a:pos x="T2" y="T3"/>
              </a:cxn>
              <a:cxn ang="T14">
                <a:pos x="T4" y="T5"/>
              </a:cxn>
              <a:cxn ang="T15">
                <a:pos x="T6" y="T7"/>
              </a:cxn>
              <a:cxn ang="T16">
                <a:pos x="T8" y="T9"/>
              </a:cxn>
              <a:cxn ang="T17">
                <a:pos x="T10" y="T11"/>
              </a:cxn>
            </a:cxnLst>
            <a:rect l="T18" t="T19" r="T20" b="T21"/>
            <a:pathLst>
              <a:path w="447" h="307">
                <a:moveTo>
                  <a:pt x="3" y="238"/>
                </a:moveTo>
                <a:lnTo>
                  <a:pt x="0" y="307"/>
                </a:lnTo>
                <a:lnTo>
                  <a:pt x="447" y="45"/>
                </a:lnTo>
                <a:lnTo>
                  <a:pt x="436" y="12"/>
                </a:lnTo>
                <a:lnTo>
                  <a:pt x="427" y="0"/>
                </a:lnTo>
                <a:lnTo>
                  <a:pt x="3" y="238"/>
                </a:lnTo>
                <a:close/>
              </a:path>
            </a:pathLst>
          </a:custGeom>
          <a:solidFill>
            <a:srgbClr val="FFFF00"/>
          </a:solidFill>
          <a:ln w="9525">
            <a:solidFill>
              <a:srgbClr val="FFFF00"/>
            </a:solidFill>
            <a:round/>
            <a:headEnd/>
            <a:tailEnd/>
          </a:ln>
        </p:spPr>
        <p:txBody>
          <a:bodyPr/>
          <a:lstStyle/>
          <a:p>
            <a:endParaRPr lang="en-CA" dirty="0"/>
          </a:p>
        </p:txBody>
      </p:sp>
      <p:sp>
        <p:nvSpPr>
          <p:cNvPr id="38" name="AutoShape 31">
            <a:extLst>
              <a:ext uri="{FF2B5EF4-FFF2-40B4-BE49-F238E27FC236}">
                <a16:creationId xmlns:a16="http://schemas.microsoft.com/office/drawing/2014/main" id="{FF66DB3A-8B9A-47F6-B01C-5D47F53EDC77}"/>
              </a:ext>
            </a:extLst>
          </p:cNvPr>
          <p:cNvSpPr>
            <a:spLocks noChangeArrowheads="1"/>
          </p:cNvSpPr>
          <p:nvPr/>
        </p:nvSpPr>
        <p:spPr bwMode="auto">
          <a:xfrm rot="3656723">
            <a:off x="3300831" y="3845554"/>
            <a:ext cx="228600" cy="228600"/>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sp>
        <p:nvSpPr>
          <p:cNvPr id="39" name="Freeform 32">
            <a:extLst>
              <a:ext uri="{FF2B5EF4-FFF2-40B4-BE49-F238E27FC236}">
                <a16:creationId xmlns:a16="http://schemas.microsoft.com/office/drawing/2014/main" id="{21351DB3-BF89-437E-8AB7-B0BAD812EC23}"/>
              </a:ext>
            </a:extLst>
          </p:cNvPr>
          <p:cNvSpPr>
            <a:spLocks/>
          </p:cNvSpPr>
          <p:nvPr/>
        </p:nvSpPr>
        <p:spPr bwMode="auto">
          <a:xfrm>
            <a:off x="3931068" y="3397879"/>
            <a:ext cx="490538" cy="347662"/>
          </a:xfrm>
          <a:custGeom>
            <a:avLst/>
            <a:gdLst>
              <a:gd name="T0" fmla="*/ 0 w 309"/>
              <a:gd name="T1" fmla="*/ 2147483647 h 219"/>
              <a:gd name="T2" fmla="*/ 0 w 309"/>
              <a:gd name="T3" fmla="*/ 2147483647 h 219"/>
              <a:gd name="T4" fmla="*/ 2147483647 w 309"/>
              <a:gd name="T5" fmla="*/ 2147483647 h 219"/>
              <a:gd name="T6" fmla="*/ 2147483647 w 309"/>
              <a:gd name="T7" fmla="*/ 2147483647 h 219"/>
              <a:gd name="T8" fmla="*/ 2147483647 w 309"/>
              <a:gd name="T9" fmla="*/ 0 h 219"/>
              <a:gd name="T10" fmla="*/ 0 w 309"/>
              <a:gd name="T11" fmla="*/ 2147483647 h 219"/>
              <a:gd name="T12" fmla="*/ 0 60000 65536"/>
              <a:gd name="T13" fmla="*/ 0 60000 65536"/>
              <a:gd name="T14" fmla="*/ 0 60000 65536"/>
              <a:gd name="T15" fmla="*/ 0 60000 65536"/>
              <a:gd name="T16" fmla="*/ 0 60000 65536"/>
              <a:gd name="T17" fmla="*/ 0 60000 65536"/>
              <a:gd name="T18" fmla="*/ 0 w 309"/>
              <a:gd name="T19" fmla="*/ 0 h 219"/>
              <a:gd name="T20" fmla="*/ 309 w 309"/>
              <a:gd name="T21" fmla="*/ 219 h 219"/>
            </a:gdLst>
            <a:ahLst/>
            <a:cxnLst>
              <a:cxn ang="T12">
                <a:pos x="T0" y="T1"/>
              </a:cxn>
              <a:cxn ang="T13">
                <a:pos x="T2" y="T3"/>
              </a:cxn>
              <a:cxn ang="T14">
                <a:pos x="T4" y="T5"/>
              </a:cxn>
              <a:cxn ang="T15">
                <a:pos x="T6" y="T7"/>
              </a:cxn>
              <a:cxn ang="T16">
                <a:pos x="T8" y="T9"/>
              </a:cxn>
              <a:cxn ang="T17">
                <a:pos x="T10" y="T11"/>
              </a:cxn>
            </a:cxnLst>
            <a:rect l="T18" t="T19" r="T20" b="T21"/>
            <a:pathLst>
              <a:path w="309" h="219">
                <a:moveTo>
                  <a:pt x="0" y="156"/>
                </a:moveTo>
                <a:lnTo>
                  <a:pt x="0" y="219"/>
                </a:lnTo>
                <a:lnTo>
                  <a:pt x="309" y="39"/>
                </a:lnTo>
                <a:lnTo>
                  <a:pt x="295" y="13"/>
                </a:lnTo>
                <a:lnTo>
                  <a:pt x="285" y="0"/>
                </a:lnTo>
                <a:lnTo>
                  <a:pt x="0" y="156"/>
                </a:lnTo>
                <a:close/>
              </a:path>
            </a:pathLst>
          </a:custGeom>
          <a:solidFill>
            <a:srgbClr val="FFFF00"/>
          </a:solidFill>
          <a:ln w="9525">
            <a:solidFill>
              <a:srgbClr val="FFFF00"/>
            </a:solidFill>
            <a:round/>
            <a:headEnd/>
            <a:tailEnd/>
          </a:ln>
        </p:spPr>
        <p:txBody>
          <a:bodyPr/>
          <a:lstStyle/>
          <a:p>
            <a:endParaRPr lang="en-CA" dirty="0"/>
          </a:p>
        </p:txBody>
      </p:sp>
      <p:sp>
        <p:nvSpPr>
          <p:cNvPr id="40" name="AutoShape 33">
            <a:extLst>
              <a:ext uri="{FF2B5EF4-FFF2-40B4-BE49-F238E27FC236}">
                <a16:creationId xmlns:a16="http://schemas.microsoft.com/office/drawing/2014/main" id="{C0EB14BD-7592-4FC7-9455-F522D4E2E495}"/>
              </a:ext>
            </a:extLst>
          </p:cNvPr>
          <p:cNvSpPr>
            <a:spLocks noChangeArrowheads="1"/>
          </p:cNvSpPr>
          <p:nvPr/>
        </p:nvSpPr>
        <p:spPr bwMode="auto">
          <a:xfrm rot="3656723">
            <a:off x="4243806" y="3334379"/>
            <a:ext cx="228600" cy="228600"/>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sp>
        <p:nvSpPr>
          <p:cNvPr id="41" name="Freeform 34">
            <a:extLst>
              <a:ext uri="{FF2B5EF4-FFF2-40B4-BE49-F238E27FC236}">
                <a16:creationId xmlns:a16="http://schemas.microsoft.com/office/drawing/2014/main" id="{056D790F-271B-4092-8980-7DDBFD878AE4}"/>
              </a:ext>
            </a:extLst>
          </p:cNvPr>
          <p:cNvSpPr>
            <a:spLocks/>
          </p:cNvSpPr>
          <p:nvPr/>
        </p:nvSpPr>
        <p:spPr bwMode="auto">
          <a:xfrm>
            <a:off x="4893093" y="2721604"/>
            <a:ext cx="735013" cy="500062"/>
          </a:xfrm>
          <a:custGeom>
            <a:avLst/>
            <a:gdLst>
              <a:gd name="T0" fmla="*/ 0 w 463"/>
              <a:gd name="T1" fmla="*/ 2147483647 h 315"/>
              <a:gd name="T2" fmla="*/ 2147483647 w 463"/>
              <a:gd name="T3" fmla="*/ 2147483647 h 315"/>
              <a:gd name="T4" fmla="*/ 2147483647 w 463"/>
              <a:gd name="T5" fmla="*/ 2147483647 h 315"/>
              <a:gd name="T6" fmla="*/ 2147483647 w 463"/>
              <a:gd name="T7" fmla="*/ 2147483647 h 315"/>
              <a:gd name="T8" fmla="*/ 2147483647 w 463"/>
              <a:gd name="T9" fmla="*/ 0 h 315"/>
              <a:gd name="T10" fmla="*/ 0 w 463"/>
              <a:gd name="T11" fmla="*/ 2147483647 h 315"/>
              <a:gd name="T12" fmla="*/ 0 60000 65536"/>
              <a:gd name="T13" fmla="*/ 0 60000 65536"/>
              <a:gd name="T14" fmla="*/ 0 60000 65536"/>
              <a:gd name="T15" fmla="*/ 0 60000 65536"/>
              <a:gd name="T16" fmla="*/ 0 60000 65536"/>
              <a:gd name="T17" fmla="*/ 0 60000 65536"/>
              <a:gd name="T18" fmla="*/ 0 w 463"/>
              <a:gd name="T19" fmla="*/ 0 h 315"/>
              <a:gd name="T20" fmla="*/ 463 w 463"/>
              <a:gd name="T21" fmla="*/ 315 h 315"/>
            </a:gdLst>
            <a:ahLst/>
            <a:cxnLst>
              <a:cxn ang="T12">
                <a:pos x="T0" y="T1"/>
              </a:cxn>
              <a:cxn ang="T13">
                <a:pos x="T2" y="T3"/>
              </a:cxn>
              <a:cxn ang="T14">
                <a:pos x="T4" y="T5"/>
              </a:cxn>
              <a:cxn ang="T15">
                <a:pos x="T6" y="T7"/>
              </a:cxn>
              <a:cxn ang="T16">
                <a:pos x="T8" y="T9"/>
              </a:cxn>
              <a:cxn ang="T17">
                <a:pos x="T10" y="T11"/>
              </a:cxn>
            </a:cxnLst>
            <a:rect l="T18" t="T19" r="T20" b="T21"/>
            <a:pathLst>
              <a:path w="463" h="315">
                <a:moveTo>
                  <a:pt x="0" y="253"/>
                </a:moveTo>
                <a:lnTo>
                  <a:pt x="2" y="315"/>
                </a:lnTo>
                <a:lnTo>
                  <a:pt x="463" y="45"/>
                </a:lnTo>
                <a:lnTo>
                  <a:pt x="452" y="12"/>
                </a:lnTo>
                <a:lnTo>
                  <a:pt x="443" y="0"/>
                </a:lnTo>
                <a:lnTo>
                  <a:pt x="0" y="253"/>
                </a:lnTo>
                <a:close/>
              </a:path>
            </a:pathLst>
          </a:custGeom>
          <a:solidFill>
            <a:srgbClr val="FFFF00"/>
          </a:solidFill>
          <a:ln w="9525">
            <a:solidFill>
              <a:srgbClr val="FFFF00"/>
            </a:solidFill>
            <a:round/>
            <a:headEnd/>
            <a:tailEnd/>
          </a:ln>
        </p:spPr>
        <p:txBody>
          <a:bodyPr/>
          <a:lstStyle/>
          <a:p>
            <a:endParaRPr lang="en-CA" dirty="0"/>
          </a:p>
        </p:txBody>
      </p:sp>
      <p:sp>
        <p:nvSpPr>
          <p:cNvPr id="42" name="AutoShape 35">
            <a:extLst>
              <a:ext uri="{FF2B5EF4-FFF2-40B4-BE49-F238E27FC236}">
                <a16:creationId xmlns:a16="http://schemas.microsoft.com/office/drawing/2014/main" id="{61768B5F-8C10-49E6-A44E-C2EEE5E85B5D}"/>
              </a:ext>
            </a:extLst>
          </p:cNvPr>
          <p:cNvSpPr>
            <a:spLocks noChangeArrowheads="1"/>
          </p:cNvSpPr>
          <p:nvPr/>
        </p:nvSpPr>
        <p:spPr bwMode="auto">
          <a:xfrm rot="3656723">
            <a:off x="5512218" y="2637466"/>
            <a:ext cx="228600" cy="228600"/>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sp>
        <p:nvSpPr>
          <p:cNvPr id="43" name="Freeform 36">
            <a:extLst>
              <a:ext uri="{FF2B5EF4-FFF2-40B4-BE49-F238E27FC236}">
                <a16:creationId xmlns:a16="http://schemas.microsoft.com/office/drawing/2014/main" id="{28C73462-ABAD-4182-946C-D3D230E4363F}"/>
              </a:ext>
            </a:extLst>
          </p:cNvPr>
          <p:cNvSpPr>
            <a:spLocks/>
          </p:cNvSpPr>
          <p:nvPr/>
        </p:nvSpPr>
        <p:spPr bwMode="auto">
          <a:xfrm>
            <a:off x="6078956" y="2146929"/>
            <a:ext cx="569912" cy="387350"/>
          </a:xfrm>
          <a:custGeom>
            <a:avLst/>
            <a:gdLst>
              <a:gd name="T0" fmla="*/ 0 w 359"/>
              <a:gd name="T1" fmla="*/ 2147483647 h 244"/>
              <a:gd name="T2" fmla="*/ 2147483647 w 359"/>
              <a:gd name="T3" fmla="*/ 2147483647 h 244"/>
              <a:gd name="T4" fmla="*/ 2147483647 w 359"/>
              <a:gd name="T5" fmla="*/ 2147483647 h 244"/>
              <a:gd name="T6" fmla="*/ 2147483647 w 359"/>
              <a:gd name="T7" fmla="*/ 2147483647 h 244"/>
              <a:gd name="T8" fmla="*/ 2147483647 w 359"/>
              <a:gd name="T9" fmla="*/ 0 h 244"/>
              <a:gd name="T10" fmla="*/ 0 w 359"/>
              <a:gd name="T11" fmla="*/ 2147483647 h 244"/>
              <a:gd name="T12" fmla="*/ 0 60000 65536"/>
              <a:gd name="T13" fmla="*/ 0 60000 65536"/>
              <a:gd name="T14" fmla="*/ 0 60000 65536"/>
              <a:gd name="T15" fmla="*/ 0 60000 65536"/>
              <a:gd name="T16" fmla="*/ 0 60000 65536"/>
              <a:gd name="T17" fmla="*/ 0 60000 65536"/>
              <a:gd name="T18" fmla="*/ 0 w 359"/>
              <a:gd name="T19" fmla="*/ 0 h 244"/>
              <a:gd name="T20" fmla="*/ 359 w 359"/>
              <a:gd name="T21" fmla="*/ 244 h 244"/>
            </a:gdLst>
            <a:ahLst/>
            <a:cxnLst>
              <a:cxn ang="T12">
                <a:pos x="T0" y="T1"/>
              </a:cxn>
              <a:cxn ang="T13">
                <a:pos x="T2" y="T3"/>
              </a:cxn>
              <a:cxn ang="T14">
                <a:pos x="T4" y="T5"/>
              </a:cxn>
              <a:cxn ang="T15">
                <a:pos x="T6" y="T7"/>
              </a:cxn>
              <a:cxn ang="T16">
                <a:pos x="T8" y="T9"/>
              </a:cxn>
              <a:cxn ang="T17">
                <a:pos x="T10" y="T11"/>
              </a:cxn>
            </a:cxnLst>
            <a:rect l="T18" t="T19" r="T20" b="T21"/>
            <a:pathLst>
              <a:path w="359" h="244">
                <a:moveTo>
                  <a:pt x="0" y="196"/>
                </a:moveTo>
                <a:lnTo>
                  <a:pt x="2" y="244"/>
                </a:lnTo>
                <a:lnTo>
                  <a:pt x="359" y="36"/>
                </a:lnTo>
                <a:lnTo>
                  <a:pt x="345" y="9"/>
                </a:lnTo>
                <a:lnTo>
                  <a:pt x="338" y="0"/>
                </a:lnTo>
                <a:lnTo>
                  <a:pt x="0" y="196"/>
                </a:lnTo>
                <a:close/>
              </a:path>
            </a:pathLst>
          </a:custGeom>
          <a:solidFill>
            <a:srgbClr val="FFFF00"/>
          </a:solidFill>
          <a:ln w="9525">
            <a:solidFill>
              <a:srgbClr val="FFFF00"/>
            </a:solidFill>
            <a:round/>
            <a:headEnd/>
            <a:tailEnd/>
          </a:ln>
        </p:spPr>
        <p:txBody>
          <a:bodyPr/>
          <a:lstStyle/>
          <a:p>
            <a:endParaRPr lang="en-CA" dirty="0"/>
          </a:p>
        </p:txBody>
      </p:sp>
      <p:sp>
        <p:nvSpPr>
          <p:cNvPr id="44" name="AutoShape 37">
            <a:extLst>
              <a:ext uri="{FF2B5EF4-FFF2-40B4-BE49-F238E27FC236}">
                <a16:creationId xmlns:a16="http://schemas.microsoft.com/office/drawing/2014/main" id="{65B43788-A050-4ACC-AD7A-F82D82E31841}"/>
              </a:ext>
            </a:extLst>
          </p:cNvPr>
          <p:cNvSpPr>
            <a:spLocks noChangeArrowheads="1"/>
          </p:cNvSpPr>
          <p:nvPr/>
        </p:nvSpPr>
        <p:spPr bwMode="auto">
          <a:xfrm rot="3656723">
            <a:off x="6488531" y="2065966"/>
            <a:ext cx="228600" cy="228600"/>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grpSp>
        <p:nvGrpSpPr>
          <p:cNvPr id="45" name="Group 38">
            <a:extLst>
              <a:ext uri="{FF2B5EF4-FFF2-40B4-BE49-F238E27FC236}">
                <a16:creationId xmlns:a16="http://schemas.microsoft.com/office/drawing/2014/main" id="{C40804CF-2137-497C-A027-424FBF5B2ABA}"/>
              </a:ext>
            </a:extLst>
          </p:cNvPr>
          <p:cNvGrpSpPr>
            <a:grpSpLocks/>
          </p:cNvGrpSpPr>
          <p:nvPr/>
        </p:nvGrpSpPr>
        <p:grpSpPr bwMode="auto">
          <a:xfrm>
            <a:off x="6969543" y="1543679"/>
            <a:ext cx="660400" cy="473075"/>
            <a:chOff x="4380" y="972"/>
            <a:chExt cx="416" cy="298"/>
          </a:xfrm>
        </p:grpSpPr>
        <p:sp>
          <p:nvSpPr>
            <p:cNvPr id="46" name="Freeform 39">
              <a:extLst>
                <a:ext uri="{FF2B5EF4-FFF2-40B4-BE49-F238E27FC236}">
                  <a16:creationId xmlns:a16="http://schemas.microsoft.com/office/drawing/2014/main" id="{EF14137B-4874-4FFB-B176-5A55AB026C83}"/>
                </a:ext>
              </a:extLst>
            </p:cNvPr>
            <p:cNvSpPr>
              <a:spLocks/>
            </p:cNvSpPr>
            <p:nvPr/>
          </p:nvSpPr>
          <p:spPr bwMode="auto">
            <a:xfrm>
              <a:off x="4380" y="1026"/>
              <a:ext cx="359" cy="244"/>
            </a:xfrm>
            <a:custGeom>
              <a:avLst/>
              <a:gdLst>
                <a:gd name="T0" fmla="*/ 0 w 359"/>
                <a:gd name="T1" fmla="*/ 196 h 244"/>
                <a:gd name="T2" fmla="*/ 2 w 359"/>
                <a:gd name="T3" fmla="*/ 244 h 244"/>
                <a:gd name="T4" fmla="*/ 359 w 359"/>
                <a:gd name="T5" fmla="*/ 36 h 244"/>
                <a:gd name="T6" fmla="*/ 345 w 359"/>
                <a:gd name="T7" fmla="*/ 9 h 244"/>
                <a:gd name="T8" fmla="*/ 338 w 359"/>
                <a:gd name="T9" fmla="*/ 0 h 244"/>
                <a:gd name="T10" fmla="*/ 0 w 359"/>
                <a:gd name="T11" fmla="*/ 196 h 244"/>
                <a:gd name="T12" fmla="*/ 0 60000 65536"/>
                <a:gd name="T13" fmla="*/ 0 60000 65536"/>
                <a:gd name="T14" fmla="*/ 0 60000 65536"/>
                <a:gd name="T15" fmla="*/ 0 60000 65536"/>
                <a:gd name="T16" fmla="*/ 0 60000 65536"/>
                <a:gd name="T17" fmla="*/ 0 60000 65536"/>
                <a:gd name="T18" fmla="*/ 0 w 359"/>
                <a:gd name="T19" fmla="*/ 0 h 244"/>
                <a:gd name="T20" fmla="*/ 359 w 359"/>
                <a:gd name="T21" fmla="*/ 244 h 244"/>
              </a:gdLst>
              <a:ahLst/>
              <a:cxnLst>
                <a:cxn ang="T12">
                  <a:pos x="T0" y="T1"/>
                </a:cxn>
                <a:cxn ang="T13">
                  <a:pos x="T2" y="T3"/>
                </a:cxn>
                <a:cxn ang="T14">
                  <a:pos x="T4" y="T5"/>
                </a:cxn>
                <a:cxn ang="T15">
                  <a:pos x="T6" y="T7"/>
                </a:cxn>
                <a:cxn ang="T16">
                  <a:pos x="T8" y="T9"/>
                </a:cxn>
                <a:cxn ang="T17">
                  <a:pos x="T10" y="T11"/>
                </a:cxn>
              </a:cxnLst>
              <a:rect l="T18" t="T19" r="T20" b="T21"/>
              <a:pathLst>
                <a:path w="359" h="244">
                  <a:moveTo>
                    <a:pt x="0" y="196"/>
                  </a:moveTo>
                  <a:lnTo>
                    <a:pt x="2" y="244"/>
                  </a:lnTo>
                  <a:lnTo>
                    <a:pt x="359" y="36"/>
                  </a:lnTo>
                  <a:lnTo>
                    <a:pt x="345" y="9"/>
                  </a:lnTo>
                  <a:lnTo>
                    <a:pt x="338" y="0"/>
                  </a:lnTo>
                  <a:lnTo>
                    <a:pt x="0" y="196"/>
                  </a:lnTo>
                  <a:close/>
                </a:path>
              </a:pathLst>
            </a:custGeom>
            <a:solidFill>
              <a:srgbClr val="FFFF00"/>
            </a:solidFill>
            <a:ln w="9525">
              <a:solidFill>
                <a:srgbClr val="FFFF00"/>
              </a:solidFill>
              <a:round/>
              <a:headEnd/>
              <a:tailEnd/>
            </a:ln>
          </p:spPr>
          <p:txBody>
            <a:bodyPr/>
            <a:lstStyle/>
            <a:p>
              <a:endParaRPr lang="en-CA" dirty="0"/>
            </a:p>
          </p:txBody>
        </p:sp>
        <p:sp>
          <p:nvSpPr>
            <p:cNvPr id="47" name="AutoShape 40">
              <a:extLst>
                <a:ext uri="{FF2B5EF4-FFF2-40B4-BE49-F238E27FC236}">
                  <a16:creationId xmlns:a16="http://schemas.microsoft.com/office/drawing/2014/main" id="{3F4FE943-5E18-4486-B777-E7212B12B38C}"/>
                </a:ext>
              </a:extLst>
            </p:cNvPr>
            <p:cNvSpPr>
              <a:spLocks noChangeArrowheads="1"/>
            </p:cNvSpPr>
            <p:nvPr/>
          </p:nvSpPr>
          <p:spPr bwMode="auto">
            <a:xfrm rot="3656723">
              <a:off x="4652" y="972"/>
              <a:ext cx="144" cy="144"/>
            </a:xfrm>
            <a:prstGeom prst="triangle">
              <a:avLst>
                <a:gd name="adj" fmla="val 50000"/>
              </a:avLst>
            </a:prstGeom>
            <a:solidFill>
              <a:srgbClr val="FFFF00"/>
            </a:solidFill>
            <a:ln w="9525">
              <a:solidFill>
                <a:srgbClr val="FFFF00"/>
              </a:solidFill>
              <a:miter lim="800000"/>
              <a:headEnd/>
              <a:tailEnd/>
            </a:ln>
          </p:spPr>
          <p:txBody>
            <a:bodyPr wrap="none" anchor="ctr"/>
            <a:lstStyle/>
            <a:p>
              <a:endParaRPr lang="en-CA" dirty="0">
                <a:latin typeface="Calibri" pitchFamily="34" charset="0"/>
              </a:endParaRPr>
            </a:p>
          </p:txBody>
        </p:sp>
      </p:grpSp>
      <p:sp>
        <p:nvSpPr>
          <p:cNvPr id="48" name="Rectangle 44">
            <a:extLst>
              <a:ext uri="{FF2B5EF4-FFF2-40B4-BE49-F238E27FC236}">
                <a16:creationId xmlns:a16="http://schemas.microsoft.com/office/drawing/2014/main" id="{EF8BEEF7-25D3-460B-AC5F-46F58C9D9D0B}"/>
              </a:ext>
            </a:extLst>
          </p:cNvPr>
          <p:cNvSpPr>
            <a:spLocks noChangeArrowheads="1"/>
          </p:cNvSpPr>
          <p:nvPr/>
        </p:nvSpPr>
        <p:spPr bwMode="auto">
          <a:xfrm>
            <a:off x="5421731" y="5078172"/>
            <a:ext cx="3703637"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a:tabLst>
                <a:tab pos="0" algn="l"/>
              </a:tabLst>
            </a:pPr>
            <a:r>
              <a:rPr lang="en-US" sz="1400" b="1" dirty="0">
                <a:solidFill>
                  <a:srgbClr val="FF0000"/>
                </a:solidFill>
                <a:latin typeface="Verdana" pitchFamily="34" charset="0"/>
              </a:rPr>
              <a:t>Simultaneous failure/absence of risk controls could cause a “catastrophic event”</a:t>
            </a:r>
          </a:p>
        </p:txBody>
      </p:sp>
      <p:sp>
        <p:nvSpPr>
          <p:cNvPr id="49" name="Oval 50">
            <a:extLst>
              <a:ext uri="{FF2B5EF4-FFF2-40B4-BE49-F238E27FC236}">
                <a16:creationId xmlns:a16="http://schemas.microsoft.com/office/drawing/2014/main" id="{E30C4130-1637-4D5A-8D11-727D17004E8E}"/>
              </a:ext>
            </a:extLst>
          </p:cNvPr>
          <p:cNvSpPr>
            <a:spLocks noChangeArrowheads="1"/>
          </p:cNvSpPr>
          <p:nvPr/>
        </p:nvSpPr>
        <p:spPr bwMode="auto">
          <a:xfrm>
            <a:off x="144883" y="2183367"/>
            <a:ext cx="446088" cy="566737"/>
          </a:xfrm>
          <a:prstGeom prst="ellipse">
            <a:avLst/>
          </a:prstGeom>
          <a:solidFill>
            <a:schemeClr val="tx1"/>
          </a:solidFill>
          <a:ln w="9525" algn="ctr">
            <a:solidFill>
              <a:srgbClr val="000000"/>
            </a:solidFill>
            <a:round/>
            <a:headEnd/>
            <a:tailEnd/>
          </a:ln>
        </p:spPr>
        <p:txBody>
          <a:bodyPr/>
          <a:lstStyle/>
          <a:p>
            <a:endParaRPr lang="en-CA" dirty="0">
              <a:latin typeface="Calibri" pitchFamily="34" charset="0"/>
            </a:endParaRPr>
          </a:p>
        </p:txBody>
      </p:sp>
      <p:sp>
        <p:nvSpPr>
          <p:cNvPr id="50" name="Rectangle 51">
            <a:extLst>
              <a:ext uri="{FF2B5EF4-FFF2-40B4-BE49-F238E27FC236}">
                <a16:creationId xmlns:a16="http://schemas.microsoft.com/office/drawing/2014/main" id="{EC38EA55-1D19-42B3-8828-11D03F7EBC76}"/>
              </a:ext>
            </a:extLst>
          </p:cNvPr>
          <p:cNvSpPr>
            <a:spLocks noChangeArrowheads="1"/>
          </p:cNvSpPr>
          <p:nvPr/>
        </p:nvSpPr>
        <p:spPr bwMode="auto">
          <a:xfrm>
            <a:off x="643358" y="2216825"/>
            <a:ext cx="2552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dirty="0">
                <a:solidFill>
                  <a:srgbClr val="002060"/>
                </a:solidFill>
                <a:latin typeface="Verdana" pitchFamily="34" charset="0"/>
              </a:rPr>
              <a:t>Failure/absence of risk controls</a:t>
            </a:r>
          </a:p>
        </p:txBody>
      </p:sp>
      <p:sp>
        <p:nvSpPr>
          <p:cNvPr id="51" name="Rectangular Callout 61">
            <a:extLst>
              <a:ext uri="{FF2B5EF4-FFF2-40B4-BE49-F238E27FC236}">
                <a16:creationId xmlns:a16="http://schemas.microsoft.com/office/drawing/2014/main" id="{669ED19F-0858-4B4D-8E2E-B893DFCAD9C8}"/>
              </a:ext>
            </a:extLst>
          </p:cNvPr>
          <p:cNvSpPr/>
          <p:nvPr/>
        </p:nvSpPr>
        <p:spPr>
          <a:xfrm>
            <a:off x="4893093" y="4302754"/>
            <a:ext cx="914400" cy="612775"/>
          </a:xfrm>
          <a:prstGeom prst="wedgeRectCallout">
            <a:avLst>
              <a:gd name="adj1" fmla="val -121874"/>
              <a:gd name="adj2" fmla="val -10074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52" name="Rectangular Callout 65">
            <a:extLst>
              <a:ext uri="{FF2B5EF4-FFF2-40B4-BE49-F238E27FC236}">
                <a16:creationId xmlns:a16="http://schemas.microsoft.com/office/drawing/2014/main" id="{DC1C0CD2-0CC2-4BB1-AC31-4F1D18E048BE}"/>
              </a:ext>
            </a:extLst>
          </p:cNvPr>
          <p:cNvSpPr/>
          <p:nvPr/>
        </p:nvSpPr>
        <p:spPr>
          <a:xfrm>
            <a:off x="6121818" y="3775704"/>
            <a:ext cx="914400" cy="612775"/>
          </a:xfrm>
          <a:prstGeom prst="wedgeRectCallout">
            <a:avLst>
              <a:gd name="adj1" fmla="val -136457"/>
              <a:gd name="adj2" fmla="val -88308"/>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53" name="Rectangular Callout 66">
            <a:extLst>
              <a:ext uri="{FF2B5EF4-FFF2-40B4-BE49-F238E27FC236}">
                <a16:creationId xmlns:a16="http://schemas.microsoft.com/office/drawing/2014/main" id="{8F6332A0-D028-4383-B8D5-EA8508544606}"/>
              </a:ext>
            </a:extLst>
          </p:cNvPr>
          <p:cNvSpPr/>
          <p:nvPr/>
        </p:nvSpPr>
        <p:spPr>
          <a:xfrm>
            <a:off x="3645318" y="4999666"/>
            <a:ext cx="930275" cy="612775"/>
          </a:xfrm>
          <a:prstGeom prst="wedgeRectCallout">
            <a:avLst>
              <a:gd name="adj1" fmla="val -97915"/>
              <a:gd name="adj2" fmla="val -10851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54" name="Oval 12">
            <a:extLst>
              <a:ext uri="{FF2B5EF4-FFF2-40B4-BE49-F238E27FC236}">
                <a16:creationId xmlns:a16="http://schemas.microsoft.com/office/drawing/2014/main" id="{1306E6B7-48FF-41CF-B712-236106247DAE}"/>
              </a:ext>
            </a:extLst>
          </p:cNvPr>
          <p:cNvSpPr>
            <a:spLocks noChangeArrowheads="1"/>
          </p:cNvSpPr>
          <p:nvPr/>
        </p:nvSpPr>
        <p:spPr bwMode="auto">
          <a:xfrm>
            <a:off x="194025" y="1521413"/>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55" name="Rectangle 51">
            <a:extLst>
              <a:ext uri="{FF2B5EF4-FFF2-40B4-BE49-F238E27FC236}">
                <a16:creationId xmlns:a16="http://schemas.microsoft.com/office/drawing/2014/main" id="{A27167B1-1CC4-4D89-9523-4111D0929DA7}"/>
              </a:ext>
            </a:extLst>
          </p:cNvPr>
          <p:cNvSpPr>
            <a:spLocks noChangeArrowheads="1"/>
          </p:cNvSpPr>
          <p:nvPr/>
        </p:nvSpPr>
        <p:spPr bwMode="auto">
          <a:xfrm>
            <a:off x="567157" y="1425872"/>
            <a:ext cx="2687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dirty="0">
                <a:solidFill>
                  <a:srgbClr val="002060"/>
                </a:solidFill>
                <a:latin typeface="Verdana" pitchFamily="34" charset="0"/>
              </a:rPr>
              <a:t>Examples that could lead to increased risk</a:t>
            </a:r>
          </a:p>
        </p:txBody>
      </p:sp>
      <p:sp>
        <p:nvSpPr>
          <p:cNvPr id="56" name="TextBox 70">
            <a:extLst>
              <a:ext uri="{FF2B5EF4-FFF2-40B4-BE49-F238E27FC236}">
                <a16:creationId xmlns:a16="http://schemas.microsoft.com/office/drawing/2014/main" id="{0985FFB8-6354-48DA-B162-75840D9E46E3}"/>
              </a:ext>
            </a:extLst>
          </p:cNvPr>
          <p:cNvSpPr txBox="1">
            <a:spLocks noChangeArrowheads="1"/>
          </p:cNvSpPr>
          <p:nvPr/>
        </p:nvSpPr>
        <p:spPr bwMode="auto">
          <a:xfrm>
            <a:off x="4731168" y="4317041"/>
            <a:ext cx="12382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200" b="1" dirty="0">
                <a:latin typeface="Calibri" pitchFamily="34" charset="0"/>
              </a:rPr>
              <a:t>Training material not current</a:t>
            </a:r>
            <a:endParaRPr lang="en-CA" sz="1200" b="1" dirty="0">
              <a:latin typeface="Calibri" pitchFamily="34" charset="0"/>
            </a:endParaRPr>
          </a:p>
        </p:txBody>
      </p:sp>
      <p:sp>
        <p:nvSpPr>
          <p:cNvPr id="57" name="TextBox 71">
            <a:extLst>
              <a:ext uri="{FF2B5EF4-FFF2-40B4-BE49-F238E27FC236}">
                <a16:creationId xmlns:a16="http://schemas.microsoft.com/office/drawing/2014/main" id="{1B8C33CA-542E-4652-B610-A4A5B936F6CC}"/>
              </a:ext>
            </a:extLst>
          </p:cNvPr>
          <p:cNvSpPr txBox="1">
            <a:spLocks noChangeArrowheads="1"/>
          </p:cNvSpPr>
          <p:nvPr/>
        </p:nvSpPr>
        <p:spPr bwMode="auto">
          <a:xfrm>
            <a:off x="3531018" y="5144129"/>
            <a:ext cx="11636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200" b="1" dirty="0">
                <a:latin typeface="Calibri" pitchFamily="34" charset="0"/>
              </a:rPr>
              <a:t>Gaps in Regs.</a:t>
            </a:r>
            <a:endParaRPr lang="en-CA" sz="1200" b="1" dirty="0">
              <a:latin typeface="Calibri" pitchFamily="34" charset="0"/>
            </a:endParaRPr>
          </a:p>
        </p:txBody>
      </p:sp>
      <p:sp>
        <p:nvSpPr>
          <p:cNvPr id="58" name="TextBox 74">
            <a:extLst>
              <a:ext uri="{FF2B5EF4-FFF2-40B4-BE49-F238E27FC236}">
                <a16:creationId xmlns:a16="http://schemas.microsoft.com/office/drawing/2014/main" id="{DBE3A1F9-EDB9-411A-97B8-234F7BC0F414}"/>
              </a:ext>
            </a:extLst>
          </p:cNvPr>
          <p:cNvSpPr txBox="1">
            <a:spLocks noChangeArrowheads="1"/>
          </p:cNvSpPr>
          <p:nvPr/>
        </p:nvSpPr>
        <p:spPr bwMode="auto">
          <a:xfrm>
            <a:off x="6028156" y="3867779"/>
            <a:ext cx="1093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200" b="1" dirty="0">
                <a:latin typeface="Calibri" pitchFamily="34" charset="0"/>
              </a:rPr>
              <a:t>Shortage of key skillsets</a:t>
            </a:r>
            <a:endParaRPr lang="en-CA" sz="1200" b="1" dirty="0">
              <a:latin typeface="Calibri" pitchFamily="34" charset="0"/>
            </a:endParaRPr>
          </a:p>
        </p:txBody>
      </p:sp>
      <p:sp>
        <p:nvSpPr>
          <p:cNvPr id="59" name="Rectangular Callout 75">
            <a:extLst>
              <a:ext uri="{FF2B5EF4-FFF2-40B4-BE49-F238E27FC236}">
                <a16:creationId xmlns:a16="http://schemas.microsoft.com/office/drawing/2014/main" id="{52DBD5DE-D5EE-4DA8-8473-BCBCA469D93C}"/>
              </a:ext>
            </a:extLst>
          </p:cNvPr>
          <p:cNvSpPr/>
          <p:nvPr/>
        </p:nvSpPr>
        <p:spPr>
          <a:xfrm>
            <a:off x="2125273" y="5519729"/>
            <a:ext cx="914400" cy="612775"/>
          </a:xfrm>
          <a:prstGeom prst="wedgeRectCallout">
            <a:avLst>
              <a:gd name="adj1" fmla="val -60415"/>
              <a:gd name="adj2" fmla="val -89863"/>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60" name="TextBox 76">
            <a:extLst>
              <a:ext uri="{FF2B5EF4-FFF2-40B4-BE49-F238E27FC236}">
                <a16:creationId xmlns:a16="http://schemas.microsoft.com/office/drawing/2014/main" id="{6BA2D03B-2162-4594-8F34-5941CB5D2CCC}"/>
              </a:ext>
            </a:extLst>
          </p:cNvPr>
          <p:cNvSpPr txBox="1">
            <a:spLocks noChangeArrowheads="1"/>
          </p:cNvSpPr>
          <p:nvPr/>
        </p:nvSpPr>
        <p:spPr bwMode="auto">
          <a:xfrm>
            <a:off x="2087981" y="5660066"/>
            <a:ext cx="9604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200" b="1" dirty="0">
                <a:latin typeface="Calibri" pitchFamily="34" charset="0"/>
              </a:rPr>
              <a:t>Design issues</a:t>
            </a:r>
            <a:endParaRPr lang="en-CA" sz="1200" b="1" dirty="0">
              <a:latin typeface="Calibri" pitchFamily="34" charset="0"/>
            </a:endParaRPr>
          </a:p>
        </p:txBody>
      </p:sp>
      <p:sp>
        <p:nvSpPr>
          <p:cNvPr id="61" name="TextBox 77">
            <a:extLst>
              <a:ext uri="{FF2B5EF4-FFF2-40B4-BE49-F238E27FC236}">
                <a16:creationId xmlns:a16="http://schemas.microsoft.com/office/drawing/2014/main" id="{9A04FB23-B27C-497F-9F97-FD3FBD2766EA}"/>
              </a:ext>
            </a:extLst>
          </p:cNvPr>
          <p:cNvSpPr txBox="1">
            <a:spLocks noChangeArrowheads="1"/>
          </p:cNvSpPr>
          <p:nvPr/>
        </p:nvSpPr>
        <p:spPr bwMode="auto">
          <a:xfrm>
            <a:off x="-1170" y="3280404"/>
            <a:ext cx="16335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dirty="0">
                <a:latin typeface="Arial Black" pitchFamily="34" charset="0"/>
              </a:rPr>
              <a:t>LATENT FAILURE</a:t>
            </a:r>
            <a:endParaRPr lang="en-CA" sz="1200" b="1" dirty="0">
              <a:latin typeface="Arial Black" pitchFamily="34" charset="0"/>
            </a:endParaRPr>
          </a:p>
        </p:txBody>
      </p:sp>
      <p:sp>
        <p:nvSpPr>
          <p:cNvPr id="62" name="TextBox 78">
            <a:extLst>
              <a:ext uri="{FF2B5EF4-FFF2-40B4-BE49-F238E27FC236}">
                <a16:creationId xmlns:a16="http://schemas.microsoft.com/office/drawing/2014/main" id="{96BD1B6E-C907-44C3-8B55-A1EFFC89A063}"/>
              </a:ext>
            </a:extLst>
          </p:cNvPr>
          <p:cNvSpPr txBox="1">
            <a:spLocks noChangeArrowheads="1"/>
          </p:cNvSpPr>
          <p:nvPr/>
        </p:nvSpPr>
        <p:spPr bwMode="auto">
          <a:xfrm>
            <a:off x="2122906" y="1969129"/>
            <a:ext cx="16335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dirty="0">
                <a:latin typeface="Arial Black" pitchFamily="34" charset="0"/>
              </a:rPr>
              <a:t>LATENT FAILURE</a:t>
            </a:r>
            <a:endParaRPr lang="en-CA" sz="1200" b="1" dirty="0">
              <a:latin typeface="Arial Black" pitchFamily="34" charset="0"/>
            </a:endParaRPr>
          </a:p>
        </p:txBody>
      </p:sp>
      <p:sp>
        <p:nvSpPr>
          <p:cNvPr id="63" name="TextBox 79">
            <a:extLst>
              <a:ext uri="{FF2B5EF4-FFF2-40B4-BE49-F238E27FC236}">
                <a16:creationId xmlns:a16="http://schemas.microsoft.com/office/drawing/2014/main" id="{25FC8233-BFF4-439D-A247-F4E1944BB689}"/>
              </a:ext>
            </a:extLst>
          </p:cNvPr>
          <p:cNvSpPr txBox="1">
            <a:spLocks noChangeArrowheads="1"/>
          </p:cNvSpPr>
          <p:nvPr/>
        </p:nvSpPr>
        <p:spPr bwMode="auto">
          <a:xfrm>
            <a:off x="3302418" y="1470654"/>
            <a:ext cx="16335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dirty="0">
                <a:latin typeface="Arial Black" pitchFamily="34" charset="0"/>
              </a:rPr>
              <a:t>LATENT FAILURE</a:t>
            </a:r>
            <a:endParaRPr lang="en-CA" sz="1200" b="1" dirty="0">
              <a:latin typeface="Arial Black" pitchFamily="34" charset="0"/>
            </a:endParaRPr>
          </a:p>
        </p:txBody>
      </p:sp>
      <p:sp>
        <p:nvSpPr>
          <p:cNvPr id="64" name="Rectangular Callout 81">
            <a:extLst>
              <a:ext uri="{FF2B5EF4-FFF2-40B4-BE49-F238E27FC236}">
                <a16:creationId xmlns:a16="http://schemas.microsoft.com/office/drawing/2014/main" id="{908C6FFA-BE03-4581-AC23-E60165F7B244}"/>
              </a:ext>
            </a:extLst>
          </p:cNvPr>
          <p:cNvSpPr/>
          <p:nvPr/>
        </p:nvSpPr>
        <p:spPr>
          <a:xfrm>
            <a:off x="7360068" y="3204204"/>
            <a:ext cx="914400" cy="506412"/>
          </a:xfrm>
          <a:prstGeom prst="wedgeRectCallout">
            <a:avLst>
              <a:gd name="adj1" fmla="val -144791"/>
              <a:gd name="adj2" fmla="val -7162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p>
        </p:txBody>
      </p:sp>
      <p:sp>
        <p:nvSpPr>
          <p:cNvPr id="65" name="TextBox 82">
            <a:extLst>
              <a:ext uri="{FF2B5EF4-FFF2-40B4-BE49-F238E27FC236}">
                <a16:creationId xmlns:a16="http://schemas.microsoft.com/office/drawing/2014/main" id="{B062DFA6-9E74-47B1-B031-62370AF20D1F}"/>
              </a:ext>
            </a:extLst>
          </p:cNvPr>
          <p:cNvSpPr txBox="1">
            <a:spLocks noChangeArrowheads="1"/>
          </p:cNvSpPr>
          <p:nvPr/>
        </p:nvSpPr>
        <p:spPr bwMode="auto">
          <a:xfrm>
            <a:off x="7253706" y="3308979"/>
            <a:ext cx="1095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200" b="1" dirty="0">
                <a:latin typeface="Calibri" pitchFamily="34" charset="0"/>
              </a:rPr>
              <a:t>Unsafe act</a:t>
            </a:r>
            <a:endParaRPr lang="en-CA" sz="1200" b="1" dirty="0">
              <a:latin typeface="Calibri" pitchFamily="34" charset="0"/>
            </a:endParaRPr>
          </a:p>
        </p:txBody>
      </p:sp>
      <p:sp>
        <p:nvSpPr>
          <p:cNvPr id="66" name="TextBox 83">
            <a:extLst>
              <a:ext uri="{FF2B5EF4-FFF2-40B4-BE49-F238E27FC236}">
                <a16:creationId xmlns:a16="http://schemas.microsoft.com/office/drawing/2014/main" id="{17CB60C7-5F86-44E6-AA27-1C9D8A007554}"/>
              </a:ext>
            </a:extLst>
          </p:cNvPr>
          <p:cNvSpPr txBox="1">
            <a:spLocks noChangeArrowheads="1"/>
          </p:cNvSpPr>
          <p:nvPr/>
        </p:nvSpPr>
        <p:spPr bwMode="auto">
          <a:xfrm>
            <a:off x="4224756" y="1099179"/>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dirty="0">
                <a:solidFill>
                  <a:srgbClr val="C00000"/>
                </a:solidFill>
                <a:latin typeface="Arial Black" pitchFamily="34" charset="0"/>
              </a:rPr>
              <a:t>ACTIVE FAILURE</a:t>
            </a:r>
            <a:endParaRPr lang="en-CA" sz="1200" b="1" dirty="0">
              <a:solidFill>
                <a:srgbClr val="C00000"/>
              </a:solidFill>
              <a:latin typeface="Arial Black" pitchFamily="34" charset="0"/>
            </a:endParaRPr>
          </a:p>
        </p:txBody>
      </p:sp>
      <p:sp>
        <p:nvSpPr>
          <p:cNvPr id="67" name="TextBox 87">
            <a:extLst>
              <a:ext uri="{FF2B5EF4-FFF2-40B4-BE49-F238E27FC236}">
                <a16:creationId xmlns:a16="http://schemas.microsoft.com/office/drawing/2014/main" id="{D3E960CF-17AB-4A7A-BEC1-7FBB7B98CE52}"/>
              </a:ext>
            </a:extLst>
          </p:cNvPr>
          <p:cNvSpPr txBox="1">
            <a:spLocks noChangeArrowheads="1"/>
          </p:cNvSpPr>
          <p:nvPr/>
        </p:nvSpPr>
        <p:spPr bwMode="auto">
          <a:xfrm>
            <a:off x="1141831" y="2627941"/>
            <a:ext cx="16335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b="1" dirty="0">
                <a:latin typeface="Arial Black" pitchFamily="34" charset="0"/>
              </a:rPr>
              <a:t>LATENT FAILURE</a:t>
            </a:r>
            <a:endParaRPr lang="en-CA" sz="1200" b="1" dirty="0">
              <a:latin typeface="Arial Black" pitchFamily="34" charset="0"/>
            </a:endParaRPr>
          </a:p>
        </p:txBody>
      </p:sp>
      <p:sp>
        <p:nvSpPr>
          <p:cNvPr id="68" name="Oval 25">
            <a:extLst>
              <a:ext uri="{FF2B5EF4-FFF2-40B4-BE49-F238E27FC236}">
                <a16:creationId xmlns:a16="http://schemas.microsoft.com/office/drawing/2014/main" id="{188B41F4-8EB4-4295-B6F5-39CDBAF21C07}"/>
              </a:ext>
            </a:extLst>
          </p:cNvPr>
          <p:cNvSpPr>
            <a:spLocks noChangeArrowheads="1"/>
          </p:cNvSpPr>
          <p:nvPr/>
        </p:nvSpPr>
        <p:spPr bwMode="auto">
          <a:xfrm>
            <a:off x="5229643" y="1908804"/>
            <a:ext cx="228600" cy="304800"/>
          </a:xfrm>
          <a:prstGeom prst="ellipse">
            <a:avLst/>
          </a:prstGeom>
          <a:solidFill>
            <a:schemeClr val="bg1"/>
          </a:solidFill>
          <a:ln w="9525" algn="ctr">
            <a:solidFill>
              <a:srgbClr val="000000"/>
            </a:solidFill>
            <a:round/>
            <a:headEnd/>
            <a:tailEnd/>
          </a:ln>
        </p:spPr>
        <p:txBody>
          <a:bodyPr/>
          <a:lstStyle/>
          <a:p>
            <a:endParaRPr lang="en-CA" dirty="0">
              <a:latin typeface="Calibri" pitchFamily="34" charset="0"/>
            </a:endParaRPr>
          </a:p>
        </p:txBody>
      </p:sp>
      <p:sp>
        <p:nvSpPr>
          <p:cNvPr id="3" name="Footer Placeholder 3">
            <a:extLst>
              <a:ext uri="{FF2B5EF4-FFF2-40B4-BE49-F238E27FC236}">
                <a16:creationId xmlns:a16="http://schemas.microsoft.com/office/drawing/2014/main" id="{19646A59-5968-AAAD-69A7-82B224574413}"/>
              </a:ext>
            </a:extLst>
          </p:cNvPr>
          <p:cNvSpPr>
            <a:spLocks noGrp="1"/>
          </p:cNvSpPr>
          <p:nvPr>
            <p:ph type="ftr" sz="quarter" idx="11"/>
          </p:nvPr>
        </p:nvSpPr>
        <p:spPr>
          <a:xfrm>
            <a:off x="3104774" y="63012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27883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2.77778E-7 -7.40741E-7 L -0.03212 -0.06227 " pathEditMode="relative" rAng="0" ptsTypes="AA">
                                      <p:cBhvr>
                                        <p:cTn id="6" dur="500" fill="hold"/>
                                        <p:tgtEl>
                                          <p:spTgt spid="30"/>
                                        </p:tgtEl>
                                        <p:attrNameLst>
                                          <p:attrName>ppt_x</p:attrName>
                                          <p:attrName>ppt_y</p:attrName>
                                        </p:attrNameLst>
                                      </p:cBhvr>
                                      <p:rCtr x="-161500" y="-312500"/>
                                    </p:animMotion>
                                  </p:childTnLst>
                                </p:cTn>
                              </p:par>
                            </p:childTnLst>
                          </p:cTn>
                        </p:par>
                        <p:par>
                          <p:cTn id="7" fill="hold">
                            <p:stCondLst>
                              <p:cond delay="500"/>
                            </p:stCondLst>
                            <p:childTnLst>
                              <p:par>
                                <p:cTn id="8" presetID="10" presetClass="exit" presetSubtype="0" fill="hold" grpId="0" nodeType="afterEffect">
                                  <p:stCondLst>
                                    <p:cond delay="0"/>
                                  </p:stCondLst>
                                  <p:childTnLst>
                                    <p:animEffect transition="out" filter="fade">
                                      <p:cBhvr>
                                        <p:cTn id="9" dur="500"/>
                                        <p:tgtEl>
                                          <p:spTgt spid="34"/>
                                        </p:tgtEl>
                                      </p:cBhvr>
                                    </p:animEffect>
                                    <p:set>
                                      <p:cBhvr>
                                        <p:cTn id="10" dur="1" fill="hold">
                                          <p:stCondLst>
                                            <p:cond delay="499"/>
                                          </p:stCondLst>
                                        </p:cTn>
                                        <p:tgtEl>
                                          <p:spTgt spid="34"/>
                                        </p:tgtEl>
                                        <p:attrNameLst>
                                          <p:attrName>style.visibility</p:attrName>
                                        </p:attrNameLst>
                                      </p:cBhvr>
                                      <p:to>
                                        <p:strVal val="hidden"/>
                                      </p:to>
                                    </p:se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down)">
                                      <p:cBhvr>
                                        <p:cTn id="14" dur="500"/>
                                        <p:tgtEl>
                                          <p:spTgt spid="37"/>
                                        </p:tgtEl>
                                      </p:cBhvr>
                                    </p:animEffect>
                                  </p:childTnLst>
                                </p:cTn>
                              </p:par>
                            </p:childTnLst>
                          </p:cTn>
                        </p:par>
                        <p:par>
                          <p:cTn id="15" fill="hold">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wipe(down)">
                                      <p:cBhvr>
                                        <p:cTn id="18" dur="500"/>
                                        <p:tgtEl>
                                          <p:spTgt spid="38"/>
                                        </p:tgtEl>
                                      </p:cBhvr>
                                    </p:animEffect>
                                  </p:childTnLst>
                                </p:cTn>
                              </p:par>
                            </p:childTnLst>
                          </p:cTn>
                        </p:par>
                        <p:par>
                          <p:cTn id="19" fill="hold">
                            <p:stCondLst>
                              <p:cond delay="2000"/>
                            </p:stCondLst>
                            <p:childTnLst>
                              <p:par>
                                <p:cTn id="20" presetID="0" presetClass="path" presetSubtype="0" accel="50000" decel="50000" fill="hold" grpId="0" nodeType="afterEffect">
                                  <p:stCondLst>
                                    <p:cond delay="0"/>
                                  </p:stCondLst>
                                  <p:childTnLst>
                                    <p:animMotion origin="layout" path="M -5.55556E-7 4.81481E-6 L 0.02292 0.02175 " pathEditMode="relative" rAng="0" ptsTypes="AA">
                                      <p:cBhvr>
                                        <p:cTn id="21" dur="500" fill="hold"/>
                                        <p:tgtEl>
                                          <p:spTgt spid="25"/>
                                        </p:tgtEl>
                                        <p:attrNameLst>
                                          <p:attrName>ppt_x</p:attrName>
                                          <p:attrName>ppt_y</p:attrName>
                                        </p:attrNameLst>
                                      </p:cBhvr>
                                      <p:rCtr x="114600" y="108800"/>
                                    </p:animMotion>
                                  </p:childTnLst>
                                </p:cTn>
                              </p:par>
                            </p:childTnLst>
                          </p:cTn>
                        </p:par>
                        <p:par>
                          <p:cTn id="22" fill="hold">
                            <p:stCondLst>
                              <p:cond delay="2500"/>
                            </p:stCondLst>
                            <p:childTnLst>
                              <p:par>
                                <p:cTn id="23" presetID="10" presetClass="exit" presetSubtype="0" fill="hold" grpId="1" nodeType="afterEffect">
                                  <p:stCondLst>
                                    <p:cond delay="0"/>
                                  </p:stCondLst>
                                  <p:childTnLst>
                                    <p:animEffect transition="out" filter="fade">
                                      <p:cBhvr>
                                        <p:cTn id="24" dur="500"/>
                                        <p:tgtEl>
                                          <p:spTgt spid="38"/>
                                        </p:tgtEl>
                                      </p:cBhvr>
                                    </p:animEffect>
                                    <p:set>
                                      <p:cBhvr>
                                        <p:cTn id="25" dur="1" fill="hold">
                                          <p:stCondLst>
                                            <p:cond delay="499"/>
                                          </p:stCondLst>
                                        </p:cTn>
                                        <p:tgtEl>
                                          <p:spTgt spid="38"/>
                                        </p:tgtEl>
                                        <p:attrNameLst>
                                          <p:attrName>style.visibility</p:attrName>
                                        </p:attrNameLst>
                                      </p:cBhvr>
                                      <p:to>
                                        <p:strVal val="hidden"/>
                                      </p:to>
                                    </p:set>
                                  </p:childTnLst>
                                </p:cTn>
                              </p:par>
                            </p:childTnLst>
                          </p:cTn>
                        </p:par>
                        <p:par>
                          <p:cTn id="26" fill="hold">
                            <p:stCondLst>
                              <p:cond delay="3000"/>
                            </p:stCondLst>
                            <p:childTnLst>
                              <p:par>
                                <p:cTn id="27" presetID="22" presetClass="entr" presetSubtype="4"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wipe(down)">
                                      <p:cBhvr>
                                        <p:cTn id="29" dur="500"/>
                                        <p:tgtEl>
                                          <p:spTgt spid="39"/>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down)">
                                      <p:cBhvr>
                                        <p:cTn id="33" dur="500"/>
                                        <p:tgtEl>
                                          <p:spTgt spid="40"/>
                                        </p:tgtEl>
                                      </p:cBhvr>
                                    </p:animEffect>
                                  </p:childTnLst>
                                </p:cTn>
                              </p:par>
                            </p:childTnLst>
                          </p:cTn>
                        </p:par>
                        <p:par>
                          <p:cTn id="34" fill="hold">
                            <p:stCondLst>
                              <p:cond delay="4000"/>
                            </p:stCondLst>
                            <p:childTnLst>
                              <p:par>
                                <p:cTn id="35" presetID="0" presetClass="path" presetSubtype="0" accel="50000" decel="50000" fill="hold" grpId="0" nodeType="afterEffect">
                                  <p:stCondLst>
                                    <p:cond delay="0"/>
                                  </p:stCondLst>
                                  <p:childTnLst>
                                    <p:animMotion origin="layout" path="M -3.61111E-6 3.7037E-6 L 0.02292 0.12662 " pathEditMode="relative" rAng="0" ptsTypes="AA">
                                      <p:cBhvr>
                                        <p:cTn id="36" dur="500" fill="hold"/>
                                        <p:tgtEl>
                                          <p:spTgt spid="22"/>
                                        </p:tgtEl>
                                        <p:attrNameLst>
                                          <p:attrName>ppt_x</p:attrName>
                                          <p:attrName>ppt_y</p:attrName>
                                        </p:attrNameLst>
                                      </p:cBhvr>
                                      <p:rCtr x="114600" y="631900"/>
                                    </p:animMotion>
                                  </p:childTnLst>
                                </p:cTn>
                              </p:par>
                            </p:childTnLst>
                          </p:cTn>
                        </p:par>
                        <p:par>
                          <p:cTn id="37" fill="hold">
                            <p:stCondLst>
                              <p:cond delay="4500"/>
                            </p:stCondLst>
                            <p:childTnLst>
                              <p:par>
                                <p:cTn id="38" presetID="10" presetClass="exit" presetSubtype="0" fill="hold" grpId="1" nodeType="afterEffect">
                                  <p:stCondLst>
                                    <p:cond delay="0"/>
                                  </p:stCondLst>
                                  <p:childTnLst>
                                    <p:animEffect transition="out" filter="fade">
                                      <p:cBhvr>
                                        <p:cTn id="39" dur="500"/>
                                        <p:tgtEl>
                                          <p:spTgt spid="40"/>
                                        </p:tgtEl>
                                      </p:cBhvr>
                                    </p:animEffect>
                                    <p:set>
                                      <p:cBhvr>
                                        <p:cTn id="40" dur="1" fill="hold">
                                          <p:stCondLst>
                                            <p:cond delay="499"/>
                                          </p:stCondLst>
                                        </p:cTn>
                                        <p:tgtEl>
                                          <p:spTgt spid="40"/>
                                        </p:tgtEl>
                                        <p:attrNameLst>
                                          <p:attrName>style.visibility</p:attrName>
                                        </p:attrNameLst>
                                      </p:cBhvr>
                                      <p:to>
                                        <p:strVal val="hidden"/>
                                      </p:to>
                                    </p:set>
                                  </p:childTnLst>
                                </p:cTn>
                              </p:par>
                            </p:childTnLst>
                          </p:cTn>
                        </p:par>
                        <p:par>
                          <p:cTn id="41" fill="hold">
                            <p:stCondLst>
                              <p:cond delay="5000"/>
                            </p:stCondLst>
                            <p:childTnLst>
                              <p:par>
                                <p:cTn id="42" presetID="22" presetClass="entr" presetSubtype="4" fill="hold" grpId="0" nodeType="after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wipe(down)">
                                      <p:cBhvr>
                                        <p:cTn id="44" dur="500"/>
                                        <p:tgtEl>
                                          <p:spTgt spid="41"/>
                                        </p:tgtEl>
                                      </p:cBhvr>
                                    </p:animEffect>
                                  </p:childTnLst>
                                </p:cTn>
                              </p:par>
                            </p:childTnLst>
                          </p:cTn>
                        </p:par>
                        <p:par>
                          <p:cTn id="45" fill="hold">
                            <p:stCondLst>
                              <p:cond delay="5500"/>
                            </p:stCondLst>
                            <p:childTnLst>
                              <p:par>
                                <p:cTn id="46" presetID="22" presetClass="entr" presetSubtype="4" fill="hold" grpId="0"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wipe(down)">
                                      <p:cBhvr>
                                        <p:cTn id="48" dur="500"/>
                                        <p:tgtEl>
                                          <p:spTgt spid="42"/>
                                        </p:tgtEl>
                                      </p:cBhvr>
                                    </p:animEffect>
                                  </p:childTnLst>
                                </p:cTn>
                              </p:par>
                            </p:childTnLst>
                          </p:cTn>
                        </p:par>
                        <p:par>
                          <p:cTn id="49" fill="hold">
                            <p:stCondLst>
                              <p:cond delay="6000"/>
                            </p:stCondLst>
                            <p:childTnLst>
                              <p:par>
                                <p:cTn id="50" presetID="0" presetClass="path" presetSubtype="0" accel="50000" decel="50000" fill="hold" grpId="0" nodeType="afterEffect">
                                  <p:stCondLst>
                                    <p:cond delay="0"/>
                                  </p:stCondLst>
                                  <p:childTnLst>
                                    <p:animMotion origin="layout" path="M 5.55556E-7 -6.2963E-6 L -0.03143 -0.03149 " pathEditMode="relative" ptsTypes="AA">
                                      <p:cBhvr>
                                        <p:cTn id="51" dur="500" fill="hold"/>
                                        <p:tgtEl>
                                          <p:spTgt spid="18"/>
                                        </p:tgtEl>
                                        <p:attrNameLst>
                                          <p:attrName>ppt_x</p:attrName>
                                          <p:attrName>ppt_y</p:attrName>
                                        </p:attrNameLst>
                                      </p:cBhvr>
                                    </p:animMotion>
                                  </p:childTnLst>
                                </p:cTn>
                              </p:par>
                            </p:childTnLst>
                          </p:cTn>
                        </p:par>
                        <p:par>
                          <p:cTn id="52" fill="hold">
                            <p:stCondLst>
                              <p:cond delay="6500"/>
                            </p:stCondLst>
                            <p:childTnLst>
                              <p:par>
                                <p:cTn id="53" presetID="10" presetClass="exit" presetSubtype="0" fill="hold" grpId="1" nodeType="afterEffect">
                                  <p:stCondLst>
                                    <p:cond delay="0"/>
                                  </p:stCondLst>
                                  <p:childTnLst>
                                    <p:animEffect transition="out" filter="fade">
                                      <p:cBhvr>
                                        <p:cTn id="54" dur="500"/>
                                        <p:tgtEl>
                                          <p:spTgt spid="42"/>
                                        </p:tgtEl>
                                      </p:cBhvr>
                                    </p:animEffect>
                                    <p:set>
                                      <p:cBhvr>
                                        <p:cTn id="55" dur="1" fill="hold">
                                          <p:stCondLst>
                                            <p:cond delay="499"/>
                                          </p:stCondLst>
                                        </p:cTn>
                                        <p:tgtEl>
                                          <p:spTgt spid="42"/>
                                        </p:tgtEl>
                                        <p:attrNameLst>
                                          <p:attrName>style.visibility</p:attrName>
                                        </p:attrNameLst>
                                      </p:cBhvr>
                                      <p:to>
                                        <p:strVal val="hidden"/>
                                      </p:to>
                                    </p:set>
                                  </p:childTnLst>
                                </p:cTn>
                              </p:par>
                            </p:childTnLst>
                          </p:cTn>
                        </p:par>
                        <p:par>
                          <p:cTn id="56" fill="hold">
                            <p:stCondLst>
                              <p:cond delay="7000"/>
                            </p:stCondLst>
                            <p:childTnLst>
                              <p:par>
                                <p:cTn id="57" presetID="22" presetClass="entr" presetSubtype="4"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down)">
                                      <p:cBhvr>
                                        <p:cTn id="59" dur="500"/>
                                        <p:tgtEl>
                                          <p:spTgt spid="43"/>
                                        </p:tgtEl>
                                      </p:cBhvr>
                                    </p:animEffect>
                                  </p:childTnLst>
                                </p:cTn>
                              </p:par>
                            </p:childTnLst>
                          </p:cTn>
                        </p:par>
                        <p:par>
                          <p:cTn id="60" fill="hold">
                            <p:stCondLst>
                              <p:cond delay="7500"/>
                            </p:stCondLst>
                            <p:childTnLst>
                              <p:par>
                                <p:cTn id="61" presetID="22" presetClass="entr" presetSubtype="4"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wipe(down)">
                                      <p:cBhvr>
                                        <p:cTn id="63" dur="500"/>
                                        <p:tgtEl>
                                          <p:spTgt spid="44"/>
                                        </p:tgtEl>
                                      </p:cBhvr>
                                    </p:animEffect>
                                  </p:childTnLst>
                                </p:cTn>
                              </p:par>
                            </p:childTnLst>
                          </p:cTn>
                        </p:par>
                        <p:par>
                          <p:cTn id="64" fill="hold">
                            <p:stCondLst>
                              <p:cond delay="8000"/>
                            </p:stCondLst>
                            <p:childTnLst>
                              <p:par>
                                <p:cTn id="65" presetID="0" presetClass="path" presetSubtype="0" accel="50000" decel="50000" fill="hold" grpId="0" nodeType="afterEffect">
                                  <p:stCondLst>
                                    <p:cond delay="0"/>
                                  </p:stCondLst>
                                  <p:childTnLst>
                                    <p:animMotion origin="layout" path="M 2.5E-6 -4.81481E-6 L 2.5E-6 0.06366 " pathEditMode="relative" rAng="0" ptsTypes="AA">
                                      <p:cBhvr>
                                        <p:cTn id="66" dur="500" fill="hold"/>
                                        <p:tgtEl>
                                          <p:spTgt spid="15"/>
                                        </p:tgtEl>
                                        <p:attrNameLst>
                                          <p:attrName>ppt_x</p:attrName>
                                          <p:attrName>ppt_y</p:attrName>
                                        </p:attrNameLst>
                                      </p:cBhvr>
                                      <p:rCtr x="0" y="317100"/>
                                    </p:animMotion>
                                  </p:childTnLst>
                                </p:cTn>
                              </p:par>
                            </p:childTnLst>
                          </p:cTn>
                        </p:par>
                        <p:par>
                          <p:cTn id="67" fill="hold">
                            <p:stCondLst>
                              <p:cond delay="8500"/>
                            </p:stCondLst>
                            <p:childTnLst>
                              <p:par>
                                <p:cTn id="68" presetID="10" presetClass="exit" presetSubtype="0" fill="hold" grpId="1" nodeType="afterEffect">
                                  <p:stCondLst>
                                    <p:cond delay="0"/>
                                  </p:stCondLst>
                                  <p:childTnLst>
                                    <p:animEffect transition="out" filter="fade">
                                      <p:cBhvr>
                                        <p:cTn id="69" dur="500"/>
                                        <p:tgtEl>
                                          <p:spTgt spid="44"/>
                                        </p:tgtEl>
                                      </p:cBhvr>
                                    </p:animEffect>
                                    <p:set>
                                      <p:cBhvr>
                                        <p:cTn id="70" dur="1" fill="hold">
                                          <p:stCondLst>
                                            <p:cond delay="499"/>
                                          </p:stCondLst>
                                        </p:cTn>
                                        <p:tgtEl>
                                          <p:spTgt spid="44"/>
                                        </p:tgtEl>
                                        <p:attrNameLst>
                                          <p:attrName>style.visibility</p:attrName>
                                        </p:attrNameLst>
                                      </p:cBhvr>
                                      <p:to>
                                        <p:strVal val="hidden"/>
                                      </p:to>
                                    </p:set>
                                  </p:childTnLst>
                                </p:cTn>
                              </p:par>
                            </p:childTnLst>
                          </p:cTn>
                        </p:par>
                        <p:par>
                          <p:cTn id="71" fill="hold">
                            <p:stCondLst>
                              <p:cond delay="9000"/>
                            </p:stCondLst>
                            <p:childTnLst>
                              <p:par>
                                <p:cTn id="72" presetID="22" presetClass="entr" presetSubtype="4" fill="hold" nodeType="afterEffect">
                                  <p:stCondLst>
                                    <p:cond delay="0"/>
                                  </p:stCondLst>
                                  <p:childTnLst>
                                    <p:set>
                                      <p:cBhvr>
                                        <p:cTn id="73" dur="1" fill="hold">
                                          <p:stCondLst>
                                            <p:cond delay="0"/>
                                          </p:stCondLst>
                                        </p:cTn>
                                        <p:tgtEl>
                                          <p:spTgt spid="45"/>
                                        </p:tgtEl>
                                        <p:attrNameLst>
                                          <p:attrName>style.visibility</p:attrName>
                                        </p:attrNameLst>
                                      </p:cBhvr>
                                      <p:to>
                                        <p:strVal val="visible"/>
                                      </p:to>
                                    </p:set>
                                    <p:animEffect transition="in" filter="wipe(down)">
                                      <p:cBhvr>
                                        <p:cTn id="74" dur="500"/>
                                        <p:tgtEl>
                                          <p:spTgt spid="45"/>
                                        </p:tgtEl>
                                      </p:cBhvr>
                                    </p:animEffect>
                                  </p:childTnLst>
                                </p:cTn>
                              </p:par>
                            </p:childTnLst>
                          </p:cTn>
                        </p:par>
                        <p:par>
                          <p:cTn id="75" fill="hold">
                            <p:stCondLst>
                              <p:cond delay="9500"/>
                            </p:stCondLst>
                            <p:childTnLst>
                              <p:par>
                                <p:cTn id="76" presetID="22" presetClass="entr" presetSubtype="8" fill="hold" nodeType="afterEffect">
                                  <p:stCondLst>
                                    <p:cond delay="0"/>
                                  </p:stCondLst>
                                  <p:childTnLst>
                                    <p:set>
                                      <p:cBhvr>
                                        <p:cTn id="77" dur="1" fill="hold">
                                          <p:stCondLst>
                                            <p:cond delay="0"/>
                                          </p:stCondLst>
                                        </p:cTn>
                                        <p:tgtEl>
                                          <p:spTgt spid="48">
                                            <p:txEl>
                                              <p:pRg st="0" end="0"/>
                                            </p:txEl>
                                          </p:spTgt>
                                        </p:tgtEl>
                                        <p:attrNameLst>
                                          <p:attrName>style.visibility</p:attrName>
                                        </p:attrNameLst>
                                      </p:cBhvr>
                                      <p:to>
                                        <p:strVal val="visible"/>
                                      </p:to>
                                    </p:set>
                                    <p:animEffect transition="in" filter="wipe(left)">
                                      <p:cBhvr>
                                        <p:cTn id="78" dur="500"/>
                                        <p:tgtEl>
                                          <p:spTgt spid="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22" grpId="0" animBg="1"/>
      <p:bldP spid="25" grpId="0" animBg="1"/>
      <p:bldP spid="30" grpId="0" animBg="1"/>
      <p:bldP spid="34" grpId="0" animBg="1"/>
      <p:bldP spid="37" grpId="0" animBg="1"/>
      <p:bldP spid="38" grpId="0" animBg="1"/>
      <p:bldP spid="38" grpId="1" animBg="1"/>
      <p:bldP spid="39" grpId="0" animBg="1"/>
      <p:bldP spid="40" grpId="0" animBg="1"/>
      <p:bldP spid="40" grpId="1" animBg="1"/>
      <p:bldP spid="41" grpId="0" animBg="1"/>
      <p:bldP spid="42" grpId="0" animBg="1"/>
      <p:bldP spid="42" grpId="1" animBg="1"/>
      <p:bldP spid="43" grpId="0" animBg="1"/>
      <p:bldP spid="44" grpId="0" animBg="1"/>
      <p:bldP spid="4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0F59B-708C-4BB6-B94D-27441B372FA2}"/>
              </a:ext>
            </a:extLst>
          </p:cNvPr>
          <p:cNvSpPr>
            <a:spLocks noGrp="1"/>
          </p:cNvSpPr>
          <p:nvPr>
            <p:ph type="title"/>
          </p:nvPr>
        </p:nvSpPr>
        <p:spPr>
          <a:xfrm>
            <a:off x="304800" y="274638"/>
            <a:ext cx="8534400" cy="1143000"/>
          </a:xfrm>
        </p:spPr>
        <p:txBody>
          <a:bodyPr>
            <a:normAutofit/>
          </a:bodyPr>
          <a:lstStyle/>
          <a:p>
            <a:r>
              <a:rPr lang="en-US" b="1" dirty="0"/>
              <a:t>Revisiting 2022 Risk Assessment Results</a:t>
            </a:r>
            <a:br>
              <a:rPr lang="en-US" b="1" dirty="0"/>
            </a:br>
            <a:r>
              <a:rPr lang="en-US" dirty="0"/>
              <a:t>Top 10 Risk Events</a:t>
            </a:r>
          </a:p>
        </p:txBody>
      </p:sp>
      <p:graphicFrame>
        <p:nvGraphicFramePr>
          <p:cNvPr id="6" name="Table 6">
            <a:extLst>
              <a:ext uri="{FF2B5EF4-FFF2-40B4-BE49-F238E27FC236}">
                <a16:creationId xmlns:a16="http://schemas.microsoft.com/office/drawing/2014/main" id="{D293EBEE-F8E1-4881-973B-92CC4B778FF3}"/>
              </a:ext>
            </a:extLst>
          </p:cNvPr>
          <p:cNvGraphicFramePr>
            <a:graphicFrameLocks noGrp="1"/>
          </p:cNvGraphicFramePr>
          <p:nvPr>
            <p:ph idx="1"/>
            <p:extLst>
              <p:ext uri="{D42A27DB-BD31-4B8C-83A1-F6EECF244321}">
                <p14:modId xmlns:p14="http://schemas.microsoft.com/office/powerpoint/2010/main" val="591607124"/>
              </p:ext>
            </p:extLst>
          </p:nvPr>
        </p:nvGraphicFramePr>
        <p:xfrm>
          <a:off x="349134" y="1455363"/>
          <a:ext cx="8534400" cy="472440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4268723431"/>
                    </a:ext>
                  </a:extLst>
                </a:gridCol>
                <a:gridCol w="1371600">
                  <a:extLst>
                    <a:ext uri="{9D8B030D-6E8A-4147-A177-3AD203B41FA5}">
                      <a16:colId xmlns:a16="http://schemas.microsoft.com/office/drawing/2014/main" val="3678883350"/>
                    </a:ext>
                  </a:extLst>
                </a:gridCol>
                <a:gridCol w="5257800">
                  <a:extLst>
                    <a:ext uri="{9D8B030D-6E8A-4147-A177-3AD203B41FA5}">
                      <a16:colId xmlns:a16="http://schemas.microsoft.com/office/drawing/2014/main" val="1206877524"/>
                    </a:ext>
                  </a:extLst>
                </a:gridCol>
                <a:gridCol w="1143000">
                  <a:extLst>
                    <a:ext uri="{9D8B030D-6E8A-4147-A177-3AD203B41FA5}">
                      <a16:colId xmlns:a16="http://schemas.microsoft.com/office/drawing/2014/main" val="3280271802"/>
                    </a:ext>
                  </a:extLst>
                </a:gridCol>
              </a:tblGrid>
              <a:tr h="587930">
                <a:tc>
                  <a:txBody>
                    <a:bodyPr/>
                    <a:lstStyle/>
                    <a:p>
                      <a:pPr algn="ctr"/>
                      <a:r>
                        <a:rPr lang="en-US" dirty="0"/>
                        <a:t>Risk Rank</a:t>
                      </a:r>
                    </a:p>
                  </a:txBody>
                  <a:tcPr anchor="ctr">
                    <a:lnB w="12700" cap="flat" cmpd="sng" algn="ctr">
                      <a:solidFill>
                        <a:schemeClr val="tx1"/>
                      </a:solidFill>
                      <a:prstDash val="solid"/>
                      <a:round/>
                      <a:headEnd type="none" w="med" len="med"/>
                      <a:tailEnd type="none" w="med" len="med"/>
                    </a:lnB>
                    <a:solidFill>
                      <a:srgbClr val="506B26"/>
                    </a:solidFill>
                  </a:tcPr>
                </a:tc>
                <a:tc>
                  <a:txBody>
                    <a:bodyPr/>
                    <a:lstStyle/>
                    <a:p>
                      <a:pPr algn="ctr"/>
                      <a:r>
                        <a:rPr lang="en-US" dirty="0"/>
                        <a:t>Category</a:t>
                      </a:r>
                    </a:p>
                  </a:txBody>
                  <a:tcPr anchor="ctr">
                    <a:lnB w="12700" cap="flat" cmpd="sng" algn="ctr">
                      <a:solidFill>
                        <a:schemeClr val="tx1"/>
                      </a:solidFill>
                      <a:prstDash val="solid"/>
                      <a:round/>
                      <a:headEnd type="none" w="med" len="med"/>
                      <a:tailEnd type="none" w="med" len="med"/>
                    </a:lnB>
                    <a:solidFill>
                      <a:srgbClr val="506B26"/>
                    </a:solidFill>
                  </a:tcPr>
                </a:tc>
                <a:tc>
                  <a:txBody>
                    <a:bodyPr/>
                    <a:lstStyle/>
                    <a:p>
                      <a:pPr algn="ctr"/>
                      <a:r>
                        <a:rPr lang="en-US" dirty="0"/>
                        <a:t>Event (Situation or Condition) that could result in injury or illness OR “What keeps you up at night?”</a:t>
                      </a:r>
                    </a:p>
                  </a:txBody>
                  <a:tcPr anchor="ctr">
                    <a:lnB w="12700" cap="flat" cmpd="sng" algn="ctr">
                      <a:solidFill>
                        <a:schemeClr val="tx1"/>
                      </a:solidFill>
                      <a:prstDash val="solid"/>
                      <a:round/>
                      <a:headEnd type="none" w="med" len="med"/>
                      <a:tailEnd type="none" w="med" len="med"/>
                    </a:lnB>
                    <a:solidFill>
                      <a:srgbClr val="506B26"/>
                    </a:solidFill>
                  </a:tcPr>
                </a:tc>
                <a:tc>
                  <a:txBody>
                    <a:bodyPr/>
                    <a:lstStyle/>
                    <a:p>
                      <a:pPr algn="ctr"/>
                      <a:r>
                        <a:rPr lang="en-US" dirty="0"/>
                        <a:t>Risk</a:t>
                      </a:r>
                    </a:p>
                  </a:txBody>
                  <a:tcPr anchor="ctr">
                    <a:lnB w="12700" cap="flat" cmpd="sng" algn="ctr">
                      <a:solidFill>
                        <a:schemeClr val="tx1"/>
                      </a:solidFill>
                      <a:prstDash val="solid"/>
                      <a:round/>
                      <a:headEnd type="none" w="med" len="med"/>
                      <a:tailEnd type="none" w="med" len="med"/>
                    </a:lnB>
                    <a:solidFill>
                      <a:srgbClr val="506B26"/>
                    </a:solidFill>
                  </a:tcPr>
                </a:tc>
                <a:extLst>
                  <a:ext uri="{0D108BD9-81ED-4DB2-BD59-A6C34878D82A}">
                    <a16:rowId xmlns:a16="http://schemas.microsoft.com/office/drawing/2014/main" val="1539192181"/>
                  </a:ext>
                </a:extLst>
              </a:tr>
              <a:tr h="340626">
                <a:tc>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pPr algn="ctr"/>
                      <a:r>
                        <a:rPr lang="en-US" sz="1200" dirty="0"/>
                        <a:t>Lockout/Tagout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r>
                        <a:rPr lang="en-US" sz="1400" dirty="0"/>
                        <a:t>Inadequate lockout/tagout resulting in injury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18396210"/>
                  </a:ext>
                </a:extLst>
              </a:tr>
              <a:tr h="419950">
                <a:tc>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n-US" sz="1200" dirty="0"/>
                        <a:t>Struck by equipment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r>
                        <a:rPr lang="en-US" sz="1400" dirty="0"/>
                        <a:t>Pedestrians struck by mobile equipment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11644569"/>
                  </a:ext>
                </a:extLst>
              </a:tr>
              <a:tr h="340626">
                <a:tc>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Ergonomics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r>
                        <a:rPr lang="en-US" sz="1400" dirty="0"/>
                        <a:t>Ergonomics – injuries to employees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123628240"/>
                  </a:ext>
                </a:extLst>
              </a:tr>
              <a:tr h="340626">
                <a:tc>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n-US" sz="1200" dirty="0"/>
                        <a:t>Guarding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r>
                        <a:rPr lang="en-US" sz="1400" dirty="0"/>
                        <a:t>Inadequate guarding (equipment that’s older with outdate guarding)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03481479"/>
                  </a:ext>
                </a:extLst>
              </a:tr>
              <a:tr h="419950">
                <a:tc>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pPr algn="ctr"/>
                      <a:r>
                        <a:rPr lang="en-US" sz="1200" dirty="0"/>
                        <a:t>Struck by equipment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r>
                        <a:rPr lang="en-US" sz="1400" dirty="0"/>
                        <a:t>Improper pedestrian or mobile equipment interaction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364006257"/>
                  </a:ext>
                </a:extLst>
              </a:tr>
              <a:tr h="340626">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n-US" sz="1200" dirty="0"/>
                        <a:t>Improper storage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r>
                        <a:rPr lang="en-US" sz="1400" dirty="0"/>
                        <a:t>Paper roll and inventory storage (wood pallets, finished goods)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925925487"/>
                  </a:ext>
                </a:extLst>
              </a:tr>
              <a:tr h="419950">
                <a:tc>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pPr algn="ctr"/>
                      <a:r>
                        <a:rPr lang="en-US" sz="1200" dirty="0"/>
                        <a:t>Struck by equipment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r>
                        <a:rPr lang="en-US" sz="1400" dirty="0"/>
                        <a:t>Caught in or struck by stationary equipment (leading to falls and crush)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046079694"/>
                  </a:ext>
                </a:extLst>
              </a:tr>
              <a:tr h="340626">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n-US" sz="1200" dirty="0"/>
                        <a:t>Training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r>
                        <a:rPr lang="en-US" sz="1400" dirty="0"/>
                        <a:t>Contractor program training and inadequate compliance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95723190"/>
                  </a:ext>
                </a:extLst>
              </a:tr>
              <a:tr h="340626">
                <a:tc>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pPr algn="ctr"/>
                      <a:r>
                        <a:rPr lang="en-US" sz="1200" dirty="0"/>
                        <a:t>Lockout/Tagout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r>
                        <a:rPr lang="en-US" sz="1400" dirty="0"/>
                        <a:t>Incomplete due to design constraints (equipment and process issues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06B26">
                        <a:alpha val="40000"/>
                      </a:srgb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49502053"/>
                  </a:ext>
                </a:extLst>
              </a:tr>
              <a:tr h="419950">
                <a:tc>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n-US" sz="1200" dirty="0"/>
                        <a:t>Occupational Illness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r>
                        <a:rPr lang="en-US" sz="1400" dirty="0"/>
                        <a:t>Occupational illness (repetitive strain injury)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82847131"/>
                  </a:ext>
                </a:extLst>
              </a:tr>
            </a:tbl>
          </a:graphicData>
        </a:graphic>
      </p:graphicFrame>
      <p:sp>
        <p:nvSpPr>
          <p:cNvPr id="5" name="Slide Number Placeholder 4">
            <a:extLst>
              <a:ext uri="{FF2B5EF4-FFF2-40B4-BE49-F238E27FC236}">
                <a16:creationId xmlns:a16="http://schemas.microsoft.com/office/drawing/2014/main" id="{D0A28366-3AE4-442D-9F79-14536C1CAC32}"/>
              </a:ext>
            </a:extLst>
          </p:cNvPr>
          <p:cNvSpPr>
            <a:spLocks noGrp="1"/>
          </p:cNvSpPr>
          <p:nvPr>
            <p:ph type="sldNum" sz="quarter" idx="12"/>
          </p:nvPr>
        </p:nvSpPr>
        <p:spPr/>
        <p:txBody>
          <a:bodyPr/>
          <a:lstStyle/>
          <a:p>
            <a:fld id="{EB35A2DC-2941-409A-8918-E46A7E1D1FA7}" type="slidenum">
              <a:rPr lang="en-CA" smtClean="0"/>
              <a:t>6</a:t>
            </a:fld>
            <a:endParaRPr lang="en-CA"/>
          </a:p>
        </p:txBody>
      </p:sp>
      <p:sp>
        <p:nvSpPr>
          <p:cNvPr id="3" name="Footer Placeholder 3">
            <a:extLst>
              <a:ext uri="{FF2B5EF4-FFF2-40B4-BE49-F238E27FC236}">
                <a16:creationId xmlns:a16="http://schemas.microsoft.com/office/drawing/2014/main" id="{4776D9AA-E9D5-C62E-6F5F-331C44252AE7}"/>
              </a:ext>
            </a:extLst>
          </p:cNvPr>
          <p:cNvSpPr>
            <a:spLocks noGrp="1"/>
          </p:cNvSpPr>
          <p:nvPr>
            <p:ph type="ftr" sz="quarter" idx="11"/>
          </p:nvPr>
        </p:nvSpPr>
        <p:spPr>
          <a:xfrm>
            <a:off x="2971800"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213751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6FECD-32CC-47D4-8818-DCCC78E53724}"/>
              </a:ext>
            </a:extLst>
          </p:cNvPr>
          <p:cNvSpPr>
            <a:spLocks noGrp="1"/>
          </p:cNvSpPr>
          <p:nvPr>
            <p:ph type="title"/>
          </p:nvPr>
        </p:nvSpPr>
        <p:spPr/>
        <p:txBody>
          <a:bodyPr>
            <a:normAutofit/>
          </a:bodyPr>
          <a:lstStyle/>
          <a:p>
            <a:r>
              <a:rPr lang="en-US" b="1" dirty="0"/>
              <a:t>Root Cause Analysis: Risk Statement</a:t>
            </a:r>
          </a:p>
        </p:txBody>
      </p:sp>
      <p:sp>
        <p:nvSpPr>
          <p:cNvPr id="3" name="Content Placeholder 2">
            <a:extLst>
              <a:ext uri="{FF2B5EF4-FFF2-40B4-BE49-F238E27FC236}">
                <a16:creationId xmlns:a16="http://schemas.microsoft.com/office/drawing/2014/main" id="{771D448E-78A6-48B3-B9EF-AF98E7F86AC7}"/>
              </a:ext>
            </a:extLst>
          </p:cNvPr>
          <p:cNvSpPr>
            <a:spLocks noGrp="1"/>
          </p:cNvSpPr>
          <p:nvPr>
            <p:ph idx="1"/>
          </p:nvPr>
        </p:nvSpPr>
        <p:spPr/>
        <p:txBody>
          <a:bodyPr anchor="t" anchorCtr="0">
            <a:normAutofit/>
          </a:bodyPr>
          <a:lstStyle/>
          <a:p>
            <a:pPr marL="0" indent="0">
              <a:buNone/>
            </a:pPr>
            <a:r>
              <a:rPr lang="en-US" sz="2000" b="0" i="0" u="none" strike="noStrike" baseline="0" dirty="0"/>
              <a:t>Based on the results of the </a:t>
            </a:r>
            <a:r>
              <a:rPr lang="en-US" sz="2000" dirty="0"/>
              <a:t>Corrugating Sector</a:t>
            </a:r>
            <a:r>
              <a:rPr lang="en-US" sz="2000" b="0" i="0" u="none" strike="noStrike" baseline="0" dirty="0"/>
              <a:t> Risk Assessment, the following risk statement was selected by the sector subject matter experts for Root-Cause Analysis using the </a:t>
            </a:r>
            <a:r>
              <a:rPr lang="en-US" sz="2000" b="1" i="0" u="none" strike="noStrike" baseline="0" dirty="0"/>
              <a:t>“Fishbone” </a:t>
            </a:r>
            <a:r>
              <a:rPr lang="en-US" sz="2000" b="0" i="0" u="none" strike="noStrike" baseline="0" dirty="0"/>
              <a:t>approach: </a:t>
            </a:r>
          </a:p>
          <a:p>
            <a:pPr marL="0" indent="0">
              <a:buNone/>
            </a:pPr>
            <a:endParaRPr lang="en-US" sz="2000" dirty="0"/>
          </a:p>
          <a:p>
            <a:pPr marL="0" indent="0" algn="ctr">
              <a:buNone/>
            </a:pPr>
            <a:r>
              <a:rPr lang="en-US" sz="2000" b="1" dirty="0">
                <a:solidFill>
                  <a:srgbClr val="C00000"/>
                </a:solidFill>
              </a:rPr>
              <a:t>“</a:t>
            </a:r>
            <a:r>
              <a:rPr lang="en-US" sz="2000" dirty="0">
                <a:solidFill>
                  <a:srgbClr val="FF0000"/>
                </a:solidFill>
                <a:effectLst/>
                <a:ea typeface="Calibri" panose="020F0502020204030204" pitchFamily="34" charset="0"/>
              </a:rPr>
              <a:t>Ineffective control measures between pedestrians and mobile equipment can result in pedestrian injuries.”</a:t>
            </a:r>
            <a:endParaRPr lang="en-US" sz="2000" dirty="0">
              <a:effectLst/>
              <a:ea typeface="Calibri" panose="020F0502020204030204" pitchFamily="34" charset="0"/>
            </a:endParaRPr>
          </a:p>
          <a:p>
            <a:pPr marL="0" indent="0">
              <a:buNone/>
            </a:pPr>
            <a:endParaRPr lang="en-US" sz="2000" dirty="0"/>
          </a:p>
          <a:p>
            <a:pPr marL="0" indent="0">
              <a:buNone/>
            </a:pPr>
            <a:r>
              <a:rPr lang="en-US" sz="2000" dirty="0"/>
              <a:t>Note: The number one issue (lockout/tagout) was not used as this was the number one issue for the pulp and paper sector and the results and controls from that process will be utilized by the corrugating sector as well.</a:t>
            </a:r>
          </a:p>
        </p:txBody>
      </p:sp>
      <p:sp>
        <p:nvSpPr>
          <p:cNvPr id="5" name="Slide Number Placeholder 4">
            <a:extLst>
              <a:ext uri="{FF2B5EF4-FFF2-40B4-BE49-F238E27FC236}">
                <a16:creationId xmlns:a16="http://schemas.microsoft.com/office/drawing/2014/main" id="{4008066A-B302-4AB7-9293-13EB48C7F255}"/>
              </a:ext>
            </a:extLst>
          </p:cNvPr>
          <p:cNvSpPr>
            <a:spLocks noGrp="1"/>
          </p:cNvSpPr>
          <p:nvPr>
            <p:ph type="sldNum" sz="quarter" idx="12"/>
          </p:nvPr>
        </p:nvSpPr>
        <p:spPr/>
        <p:txBody>
          <a:bodyPr/>
          <a:lstStyle/>
          <a:p>
            <a:fld id="{EB35A2DC-2941-409A-8918-E46A7E1D1FA7}" type="slidenum">
              <a:rPr lang="en-CA" smtClean="0"/>
              <a:t>7</a:t>
            </a:fld>
            <a:endParaRPr lang="en-CA"/>
          </a:p>
        </p:txBody>
      </p:sp>
      <p:sp>
        <p:nvSpPr>
          <p:cNvPr id="6" name="Footer Placeholder 3">
            <a:extLst>
              <a:ext uri="{FF2B5EF4-FFF2-40B4-BE49-F238E27FC236}">
                <a16:creationId xmlns:a16="http://schemas.microsoft.com/office/drawing/2014/main" id="{0B54065E-CF44-3116-D2C4-A773BA74EC27}"/>
              </a:ext>
            </a:extLst>
          </p:cNvPr>
          <p:cNvSpPr>
            <a:spLocks noGrp="1"/>
          </p:cNvSpPr>
          <p:nvPr>
            <p:ph type="ftr" sz="quarter" idx="11"/>
          </p:nvPr>
        </p:nvSpPr>
        <p:spPr>
          <a:xfrm>
            <a:off x="3017521"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48456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A82E-DB21-48A5-A4BB-29AA4261B70F}"/>
              </a:ext>
            </a:extLst>
          </p:cNvPr>
          <p:cNvSpPr>
            <a:spLocks noGrp="1"/>
          </p:cNvSpPr>
          <p:nvPr>
            <p:ph type="title"/>
          </p:nvPr>
        </p:nvSpPr>
        <p:spPr/>
        <p:txBody>
          <a:bodyPr>
            <a:normAutofit/>
          </a:bodyPr>
          <a:lstStyle/>
          <a:p>
            <a:r>
              <a:rPr lang="en-US" b="1" dirty="0"/>
              <a:t>Workshop: A Bipartite and Collective Process</a:t>
            </a:r>
          </a:p>
        </p:txBody>
      </p:sp>
      <p:sp>
        <p:nvSpPr>
          <p:cNvPr id="3" name="Content Placeholder 2">
            <a:extLst>
              <a:ext uri="{FF2B5EF4-FFF2-40B4-BE49-F238E27FC236}">
                <a16:creationId xmlns:a16="http://schemas.microsoft.com/office/drawing/2014/main" id="{15D60665-DAC1-4B51-9891-92541CA110EA}"/>
              </a:ext>
            </a:extLst>
          </p:cNvPr>
          <p:cNvSpPr>
            <a:spLocks noGrp="1"/>
          </p:cNvSpPr>
          <p:nvPr>
            <p:ph idx="1"/>
          </p:nvPr>
        </p:nvSpPr>
        <p:spPr>
          <a:xfrm>
            <a:off x="324197" y="1665309"/>
            <a:ext cx="5257800" cy="4443369"/>
          </a:xfrm>
        </p:spPr>
        <p:txBody>
          <a:bodyPr>
            <a:normAutofit/>
          </a:bodyPr>
          <a:lstStyle/>
          <a:p>
            <a:r>
              <a:rPr lang="en-US" sz="2000" dirty="0"/>
              <a:t>Workshop participants were peer-recognized industry and system experts</a:t>
            </a:r>
          </a:p>
          <a:p>
            <a:r>
              <a:rPr lang="en-US" sz="2000" dirty="0"/>
              <a:t>Workshop process was open, transparent and collaborative</a:t>
            </a:r>
          </a:p>
          <a:p>
            <a:r>
              <a:rPr lang="en-US" sz="2000" dirty="0"/>
              <a:t>Workshop was virtual for the most part</a:t>
            </a:r>
          </a:p>
          <a:p>
            <a:r>
              <a:rPr lang="en-US" sz="2000" dirty="0"/>
              <a:t>Ranking and prioritization of causal factors was done using Employer and Worker votes only (WSN personnel did not vote)</a:t>
            </a:r>
          </a:p>
        </p:txBody>
      </p:sp>
      <p:sp>
        <p:nvSpPr>
          <p:cNvPr id="5" name="Slide Number Placeholder 4">
            <a:extLst>
              <a:ext uri="{FF2B5EF4-FFF2-40B4-BE49-F238E27FC236}">
                <a16:creationId xmlns:a16="http://schemas.microsoft.com/office/drawing/2014/main" id="{B20F35F1-4730-451F-BCCB-25D64D96BF66}"/>
              </a:ext>
            </a:extLst>
          </p:cNvPr>
          <p:cNvSpPr>
            <a:spLocks noGrp="1"/>
          </p:cNvSpPr>
          <p:nvPr>
            <p:ph type="sldNum" sz="quarter" idx="12"/>
          </p:nvPr>
        </p:nvSpPr>
        <p:spPr/>
        <p:txBody>
          <a:bodyPr/>
          <a:lstStyle/>
          <a:p>
            <a:fld id="{EB35A2DC-2941-409A-8918-E46A7E1D1FA7}" type="slidenum">
              <a:rPr lang="en-CA" smtClean="0"/>
              <a:t>8</a:t>
            </a:fld>
            <a:endParaRPr lang="en-CA"/>
          </a:p>
        </p:txBody>
      </p:sp>
      <p:pic>
        <p:nvPicPr>
          <p:cNvPr id="1026" name="Picture 2" descr="Virtual Meetings have become an Integral Part of the 'New Normal'">
            <a:extLst>
              <a:ext uri="{FF2B5EF4-FFF2-40B4-BE49-F238E27FC236}">
                <a16:creationId xmlns:a16="http://schemas.microsoft.com/office/drawing/2014/main" id="{588CC448-5BEC-4023-A2CC-08050D680E4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9684" y="1665309"/>
            <a:ext cx="3204632" cy="1802606"/>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3">
            <a:extLst>
              <a:ext uri="{FF2B5EF4-FFF2-40B4-BE49-F238E27FC236}">
                <a16:creationId xmlns:a16="http://schemas.microsoft.com/office/drawing/2014/main" id="{D0F4E0DD-99A8-C333-76BA-892FF70B2E65}"/>
              </a:ext>
            </a:extLst>
          </p:cNvPr>
          <p:cNvSpPr>
            <a:spLocks noGrp="1"/>
          </p:cNvSpPr>
          <p:nvPr>
            <p:ph type="ftr" sz="quarter" idx="11"/>
          </p:nvPr>
        </p:nvSpPr>
        <p:spPr>
          <a:xfrm>
            <a:off x="3036916" y="6356350"/>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59598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67763-1E23-445A-92DE-E31F3636BB73}"/>
              </a:ext>
            </a:extLst>
          </p:cNvPr>
          <p:cNvSpPr>
            <a:spLocks noGrp="1"/>
          </p:cNvSpPr>
          <p:nvPr>
            <p:ph type="title"/>
          </p:nvPr>
        </p:nvSpPr>
        <p:spPr/>
        <p:txBody>
          <a:bodyPr>
            <a:normAutofit/>
          </a:bodyPr>
          <a:lstStyle/>
          <a:p>
            <a:r>
              <a:rPr lang="en-US" b="1" dirty="0"/>
              <a:t>Subject Matter Experts</a:t>
            </a:r>
            <a:br>
              <a:rPr lang="en-US" b="1" dirty="0"/>
            </a:br>
            <a:r>
              <a:rPr lang="en-US" dirty="0"/>
              <a:t>Industry, Research and System Partners Consulted</a:t>
            </a:r>
          </a:p>
        </p:txBody>
      </p:sp>
      <p:sp>
        <p:nvSpPr>
          <p:cNvPr id="5" name="Slide Number Placeholder 4">
            <a:extLst>
              <a:ext uri="{FF2B5EF4-FFF2-40B4-BE49-F238E27FC236}">
                <a16:creationId xmlns:a16="http://schemas.microsoft.com/office/drawing/2014/main" id="{EC73E767-78A4-411D-9171-95600B7034A6}"/>
              </a:ext>
            </a:extLst>
          </p:cNvPr>
          <p:cNvSpPr>
            <a:spLocks noGrp="1"/>
          </p:cNvSpPr>
          <p:nvPr>
            <p:ph type="sldNum" sz="quarter" idx="12"/>
          </p:nvPr>
        </p:nvSpPr>
        <p:spPr/>
        <p:txBody>
          <a:bodyPr/>
          <a:lstStyle/>
          <a:p>
            <a:fld id="{EB35A2DC-2941-409A-8918-E46A7E1D1FA7}" type="slidenum">
              <a:rPr lang="en-CA" smtClean="0"/>
              <a:t>9</a:t>
            </a:fld>
            <a:endParaRPr lang="en-CA"/>
          </a:p>
        </p:txBody>
      </p:sp>
      <p:graphicFrame>
        <p:nvGraphicFramePr>
          <p:cNvPr id="7" name="Table 6">
            <a:extLst>
              <a:ext uri="{FF2B5EF4-FFF2-40B4-BE49-F238E27FC236}">
                <a16:creationId xmlns:a16="http://schemas.microsoft.com/office/drawing/2014/main" id="{4B04AB60-8BAD-439D-93F7-506073402156}"/>
              </a:ext>
            </a:extLst>
          </p:cNvPr>
          <p:cNvGraphicFramePr>
            <a:graphicFrameLocks/>
          </p:cNvGraphicFramePr>
          <p:nvPr>
            <p:extLst>
              <p:ext uri="{D42A27DB-BD31-4B8C-83A1-F6EECF244321}">
                <p14:modId xmlns:p14="http://schemas.microsoft.com/office/powerpoint/2010/main" val="2278207284"/>
              </p:ext>
            </p:extLst>
          </p:nvPr>
        </p:nvGraphicFramePr>
        <p:xfrm>
          <a:off x="4792580" y="1676400"/>
          <a:ext cx="3818021" cy="3200400"/>
        </p:xfrm>
        <a:graphic>
          <a:graphicData uri="http://schemas.openxmlformats.org/drawingml/2006/table">
            <a:tbl>
              <a:tblPr firstRow="1" bandRow="1">
                <a:tableStyleId>{5C22544A-7EE6-4342-B048-85BDC9FD1C3A}</a:tableStyleId>
              </a:tblPr>
              <a:tblGrid>
                <a:gridCol w="646922">
                  <a:extLst>
                    <a:ext uri="{9D8B030D-6E8A-4147-A177-3AD203B41FA5}">
                      <a16:colId xmlns:a16="http://schemas.microsoft.com/office/drawing/2014/main" val="2420834699"/>
                    </a:ext>
                  </a:extLst>
                </a:gridCol>
                <a:gridCol w="1342299">
                  <a:extLst>
                    <a:ext uri="{9D8B030D-6E8A-4147-A177-3AD203B41FA5}">
                      <a16:colId xmlns:a16="http://schemas.microsoft.com/office/drawing/2014/main" val="2307022887"/>
                    </a:ext>
                  </a:extLst>
                </a:gridCol>
                <a:gridCol w="1828800">
                  <a:extLst>
                    <a:ext uri="{9D8B030D-6E8A-4147-A177-3AD203B41FA5}">
                      <a16:colId xmlns:a16="http://schemas.microsoft.com/office/drawing/2014/main" val="2487680877"/>
                    </a:ext>
                  </a:extLst>
                </a:gridCol>
              </a:tblGrid>
              <a:tr h="370840">
                <a:tc>
                  <a:txBody>
                    <a:bodyPr/>
                    <a:lstStyle/>
                    <a:p>
                      <a:pPr algn="ctr"/>
                      <a:r>
                        <a:rPr lang="en-US" sz="1800" b="0" dirty="0">
                          <a:solidFill>
                            <a:schemeClr val="tx1"/>
                          </a:solidFill>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solidFill>
                            <a:schemeClr val="tx1"/>
                          </a:solidFill>
                        </a:rPr>
                        <a:t>Jerry Traer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solidFill>
                            <a:schemeClr val="tx1"/>
                          </a:solidFill>
                        </a:rPr>
                        <a:t>WSN/ Workshop Facilitator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extLst>
                  <a:ext uri="{0D108BD9-81ED-4DB2-BD59-A6C34878D82A}">
                    <a16:rowId xmlns:a16="http://schemas.microsoft.com/office/drawing/2014/main" val="2869539492"/>
                  </a:ext>
                </a:extLst>
              </a:tr>
              <a:tr h="370840">
                <a:tc>
                  <a:txBody>
                    <a:bodyPr/>
                    <a:lstStyle/>
                    <a:p>
                      <a:pPr algn="ctr"/>
                      <a:r>
                        <a:rPr lang="en-US" sz="1800" b="0"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tc>
                  <a:txBody>
                    <a:bodyPr/>
                    <a:lstStyle/>
                    <a:p>
                      <a:r>
                        <a:rPr lang="en-US" sz="1800" b="0" dirty="0"/>
                        <a:t>Tom Welton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tc>
                  <a:txBody>
                    <a:bodyPr/>
                    <a:lstStyle/>
                    <a:p>
                      <a:r>
                        <a:rPr lang="en-US" sz="1800" b="0" dirty="0"/>
                        <a:t>Workplace Safety North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extLst>
                  <a:ext uri="{0D108BD9-81ED-4DB2-BD59-A6C34878D82A}">
                    <a16:rowId xmlns:a16="http://schemas.microsoft.com/office/drawing/2014/main" val="2602013900"/>
                  </a:ext>
                </a:extLst>
              </a:tr>
              <a:tr h="370840">
                <a:tc>
                  <a:txBody>
                    <a:bodyPr/>
                    <a:lstStyle/>
                    <a:p>
                      <a:pPr algn="ctr"/>
                      <a:r>
                        <a:rPr lang="en-US" sz="1800" b="0"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t>Tiana Larocque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t>WSN/Virtual Session Support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extLst>
                  <a:ext uri="{0D108BD9-81ED-4DB2-BD59-A6C34878D82A}">
                    <a16:rowId xmlns:a16="http://schemas.microsoft.com/office/drawing/2014/main" val="1248858050"/>
                  </a:ext>
                </a:extLst>
              </a:tr>
              <a:tr h="370840">
                <a:tc>
                  <a:txBody>
                    <a:bodyPr/>
                    <a:lstStyle/>
                    <a:p>
                      <a:pPr algn="ctr"/>
                      <a:r>
                        <a:rPr lang="en-US" sz="1800" b="0"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tc>
                  <a:txBody>
                    <a:bodyPr/>
                    <a:lstStyle/>
                    <a:p>
                      <a:r>
                        <a:rPr lang="en-US" sz="1800" b="0" dirty="0"/>
                        <a:t>Brandi Mathias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tc>
                  <a:txBody>
                    <a:bodyPr/>
                    <a:lstStyle/>
                    <a:p>
                      <a:r>
                        <a:rPr lang="en-US" sz="1800" b="0" dirty="0"/>
                        <a:t>WSN/Virtual Session Support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30000"/>
                      </a:schemeClr>
                    </a:solidFill>
                  </a:tcPr>
                </a:tc>
                <a:extLst>
                  <a:ext uri="{0D108BD9-81ED-4DB2-BD59-A6C34878D82A}">
                    <a16:rowId xmlns:a16="http://schemas.microsoft.com/office/drawing/2014/main" val="2777030207"/>
                  </a:ext>
                </a:extLst>
              </a:tr>
              <a:tr h="370840">
                <a:tc>
                  <a:txBody>
                    <a:bodyPr/>
                    <a:lstStyle/>
                    <a:p>
                      <a:pPr algn="ctr"/>
                      <a:r>
                        <a:rPr lang="en-US" sz="1800" b="0"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t>Tricia Valentim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tc>
                  <a:txBody>
                    <a:bodyPr/>
                    <a:lstStyle/>
                    <a:p>
                      <a:r>
                        <a:rPr lang="en-US" sz="1800" b="0" dirty="0"/>
                        <a:t>WSN/Virtual Session Support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alpha val="30000"/>
                      </a:schemeClr>
                    </a:solidFill>
                  </a:tcPr>
                </a:tc>
                <a:extLst>
                  <a:ext uri="{0D108BD9-81ED-4DB2-BD59-A6C34878D82A}">
                    <a16:rowId xmlns:a16="http://schemas.microsoft.com/office/drawing/2014/main" val="3213298737"/>
                  </a:ext>
                </a:extLst>
              </a:tr>
            </a:tbl>
          </a:graphicData>
        </a:graphic>
      </p:graphicFrame>
      <p:graphicFrame>
        <p:nvGraphicFramePr>
          <p:cNvPr id="3" name="Table 4">
            <a:extLst>
              <a:ext uri="{FF2B5EF4-FFF2-40B4-BE49-F238E27FC236}">
                <a16:creationId xmlns:a16="http://schemas.microsoft.com/office/drawing/2014/main" id="{EC5963AB-30FB-CB93-3F38-234183C1C7AF}"/>
              </a:ext>
            </a:extLst>
          </p:cNvPr>
          <p:cNvGraphicFramePr>
            <a:graphicFrameLocks/>
          </p:cNvGraphicFramePr>
          <p:nvPr/>
        </p:nvGraphicFramePr>
        <p:xfrm>
          <a:off x="716711" y="5060315"/>
          <a:ext cx="3627522" cy="502286"/>
        </p:xfrm>
        <a:graphic>
          <a:graphicData uri="http://schemas.openxmlformats.org/drawingml/2006/table">
            <a:tbl>
              <a:tblPr firstRow="1" bandRow="1">
                <a:tableStyleId>{5C22544A-7EE6-4342-B048-85BDC9FD1C3A}</a:tableStyleId>
              </a:tblPr>
              <a:tblGrid>
                <a:gridCol w="3627522">
                  <a:extLst>
                    <a:ext uri="{9D8B030D-6E8A-4147-A177-3AD203B41FA5}">
                      <a16:colId xmlns:a16="http://schemas.microsoft.com/office/drawing/2014/main" val="278567425"/>
                    </a:ext>
                  </a:extLst>
                </a:gridCol>
              </a:tblGrid>
              <a:tr h="502286">
                <a:tc>
                  <a:txBody>
                    <a:bodyPr/>
                    <a:lstStyle/>
                    <a:p>
                      <a:pPr marL="0" indent="0" algn="l">
                        <a:buFont typeface="Arial" panose="020B0604020202020204" pitchFamily="34" charset="0"/>
                        <a:buNone/>
                      </a:pPr>
                      <a:r>
                        <a:rPr lang="en-US" sz="1400" dirty="0">
                          <a:solidFill>
                            <a:schemeClr val="tx1"/>
                          </a:solidFill>
                        </a:rPr>
                        <a:t>*Management and worker representatives from these locations</a:t>
                      </a:r>
                    </a:p>
                  </a:txBody>
                  <a:tcPr marL="68580" marR="68580" marT="34290" marB="34290">
                    <a:solidFill>
                      <a:schemeClr val="accent3">
                        <a:lumMod val="60000"/>
                        <a:lumOff val="40000"/>
                      </a:schemeClr>
                    </a:solidFill>
                  </a:tcPr>
                </a:tc>
                <a:extLst>
                  <a:ext uri="{0D108BD9-81ED-4DB2-BD59-A6C34878D82A}">
                    <a16:rowId xmlns:a16="http://schemas.microsoft.com/office/drawing/2014/main" val="130322224"/>
                  </a:ext>
                </a:extLst>
              </a:tr>
            </a:tbl>
          </a:graphicData>
        </a:graphic>
      </p:graphicFrame>
      <p:graphicFrame>
        <p:nvGraphicFramePr>
          <p:cNvPr id="11" name="Table 11">
            <a:extLst>
              <a:ext uri="{FF2B5EF4-FFF2-40B4-BE49-F238E27FC236}">
                <a16:creationId xmlns:a16="http://schemas.microsoft.com/office/drawing/2014/main" id="{D242C898-3CBC-AD54-5DC9-AC7304295AE3}"/>
              </a:ext>
            </a:extLst>
          </p:cNvPr>
          <p:cNvGraphicFramePr>
            <a:graphicFrameLocks noGrp="1"/>
          </p:cNvGraphicFramePr>
          <p:nvPr/>
        </p:nvGraphicFramePr>
        <p:xfrm>
          <a:off x="723900" y="1676400"/>
          <a:ext cx="3627522" cy="2933700"/>
        </p:xfrm>
        <a:graphic>
          <a:graphicData uri="http://schemas.openxmlformats.org/drawingml/2006/table">
            <a:tbl>
              <a:tblPr firstRow="1" bandRow="1">
                <a:tableStyleId>{5C22544A-7EE6-4342-B048-85BDC9FD1C3A}</a:tableStyleId>
              </a:tblPr>
              <a:tblGrid>
                <a:gridCol w="419100">
                  <a:extLst>
                    <a:ext uri="{9D8B030D-6E8A-4147-A177-3AD203B41FA5}">
                      <a16:colId xmlns:a16="http://schemas.microsoft.com/office/drawing/2014/main" val="604781824"/>
                    </a:ext>
                  </a:extLst>
                </a:gridCol>
                <a:gridCol w="3208422">
                  <a:extLst>
                    <a:ext uri="{9D8B030D-6E8A-4147-A177-3AD203B41FA5}">
                      <a16:colId xmlns:a16="http://schemas.microsoft.com/office/drawing/2014/main" val="11373805"/>
                    </a:ext>
                  </a:extLst>
                </a:gridCol>
              </a:tblGrid>
              <a:tr h="419100">
                <a:tc gridSpan="2">
                  <a:txBody>
                    <a:bodyPr/>
                    <a:lstStyle/>
                    <a:p>
                      <a:pPr algn="ctr"/>
                      <a:r>
                        <a:rPr lang="en-US" dirty="0"/>
                        <a:t>Companies Represented</a:t>
                      </a:r>
                    </a:p>
                  </a:txBody>
                  <a:tcPr>
                    <a:lnB w="12700" cap="flat" cmpd="sng" algn="ctr">
                      <a:solidFill>
                        <a:schemeClr val="tx1"/>
                      </a:solidFill>
                      <a:prstDash val="solid"/>
                      <a:round/>
                      <a:headEnd type="none" w="med" len="med"/>
                      <a:tailEnd type="none" w="med" len="med"/>
                    </a:lnB>
                    <a:solidFill>
                      <a:srgbClr val="506B26"/>
                    </a:solidFill>
                  </a:tcPr>
                </a:tc>
                <a:tc hMerge="1">
                  <a:txBody>
                    <a:bodyPr/>
                    <a:lstStyle/>
                    <a:p>
                      <a:r>
                        <a:rPr lang="en-US" dirty="0"/>
                        <a:t>Companies Represented</a:t>
                      </a:r>
                    </a:p>
                  </a:txBody>
                  <a:tcPr>
                    <a:solidFill>
                      <a:srgbClr val="506B26"/>
                    </a:solidFill>
                  </a:tcPr>
                </a:tc>
                <a:extLst>
                  <a:ext uri="{0D108BD9-81ED-4DB2-BD59-A6C34878D82A}">
                    <a16:rowId xmlns:a16="http://schemas.microsoft.com/office/drawing/2014/main" val="2451689708"/>
                  </a:ext>
                </a:extLst>
              </a:tr>
              <a:tr h="419100">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en-US" dirty="0"/>
                        <a:t>Atlantic Packaging Brampton*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716522841"/>
                  </a:ext>
                </a:extLst>
              </a:tr>
              <a:tr h="419100">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t>Cascades CP Vaughan*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7160145"/>
                  </a:ext>
                </a:extLst>
              </a:tr>
              <a:tr h="419100">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en-US" dirty="0"/>
                        <a:t>Moore Packaging Barrie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012525291"/>
                  </a:ext>
                </a:extLst>
              </a:tr>
              <a:tr h="419100">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t>Atlantic Packaging Corporate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3154302"/>
                  </a:ext>
                </a:extLst>
              </a:tr>
              <a:tr h="419100">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lang="en-US" dirty="0"/>
                        <a:t>Cascades CP Guelph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013716203"/>
                  </a:ext>
                </a:extLst>
              </a:tr>
              <a:tr h="419100">
                <a:tc>
                  <a:txBody>
                    <a:bodyPr/>
                    <a:lstStyle/>
                    <a:p>
                      <a:pPr algn="ctr"/>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t>Atlantic Packaging Midwest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0445648"/>
                  </a:ext>
                </a:extLst>
              </a:tr>
            </a:tbl>
          </a:graphicData>
        </a:graphic>
      </p:graphicFrame>
      <p:sp>
        <p:nvSpPr>
          <p:cNvPr id="12" name="Footer Placeholder 3">
            <a:extLst>
              <a:ext uri="{FF2B5EF4-FFF2-40B4-BE49-F238E27FC236}">
                <a16:creationId xmlns:a16="http://schemas.microsoft.com/office/drawing/2014/main" id="{301E7E51-9900-3403-801E-84AA0E0D8598}"/>
              </a:ext>
            </a:extLst>
          </p:cNvPr>
          <p:cNvSpPr>
            <a:spLocks noGrp="1"/>
          </p:cNvSpPr>
          <p:nvPr>
            <p:ph type="ftr" sz="quarter" idx="11"/>
          </p:nvPr>
        </p:nvSpPr>
        <p:spPr>
          <a:xfrm>
            <a:off x="2928851" y="6356349"/>
            <a:ext cx="5867400" cy="365125"/>
          </a:xfrm>
        </p:spPr>
        <p:txBody>
          <a:bodyPr/>
          <a:lstStyle/>
          <a:p>
            <a:r>
              <a:rPr lang="en-CA" dirty="0"/>
              <a:t>Root Cause Analysis – Corrugating Sector – Pedestrian and Mobile Equipment</a:t>
            </a:r>
          </a:p>
        </p:txBody>
      </p:sp>
    </p:spTree>
    <p:extLst>
      <p:ext uri="{BB962C8B-B14F-4D97-AF65-F5344CB8AC3E}">
        <p14:creationId xmlns:p14="http://schemas.microsoft.com/office/powerpoint/2010/main" val="13461173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DESIGN_ID_OFFICE THEME" val="rvr3AlSJ"/>
  <p:tag name="ARTICULATE_PROJECT_OPEN" val="0"/>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3011</TotalTime>
  <Words>2645</Words>
  <Application>Microsoft Office PowerPoint</Application>
  <PresentationFormat>On-screen Show (4:3)</PresentationFormat>
  <Paragraphs>307</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Black</vt:lpstr>
      <vt:lpstr>Calibri</vt:lpstr>
      <vt:lpstr>Courier New</vt:lpstr>
      <vt:lpstr>Symbol</vt:lpstr>
      <vt:lpstr>Verdana</vt:lpstr>
      <vt:lpstr>Wingdings</vt:lpstr>
      <vt:lpstr>1_Office Theme</vt:lpstr>
      <vt:lpstr>PowerPoint Presentation</vt:lpstr>
      <vt:lpstr>PowerPoint Presentation</vt:lpstr>
      <vt:lpstr>Webinar Hosts</vt:lpstr>
      <vt:lpstr>Table of Contents</vt:lpstr>
      <vt:lpstr>Risk Assessment Project</vt:lpstr>
      <vt:lpstr>Revisiting 2022 Risk Assessment Results Top 10 Risk Events</vt:lpstr>
      <vt:lpstr>Root Cause Analysis: Risk Statement</vt:lpstr>
      <vt:lpstr>Workshop: A Bipartite and Collective Process</vt:lpstr>
      <vt:lpstr>Subject Matter Experts Industry, Research and System Partners Consulted</vt:lpstr>
      <vt:lpstr>Top 10 Primary Causal Factors </vt:lpstr>
      <vt:lpstr>Top 10 Primary Root Causes Solutions and Controls </vt:lpstr>
      <vt:lpstr>1. Lack of awareness and reaction to workplace hazard cues  e.g. backup alarms, proximity lighting around lift truck, ineffective enforcement of lift truck speed (People)</vt:lpstr>
      <vt:lpstr>1. Lack of awareness and reaction to workplace hazard cues  e.g. backup alarms, proximity lighting around lift truck, ineffective enforcement to lift truck speed (People) cont.</vt:lpstr>
      <vt:lpstr>2. Lack of Traffic Management Plan (Process)  </vt:lpstr>
      <vt:lpstr>2. Lack of Traffic Management Plan (Process) cont.</vt:lpstr>
      <vt:lpstr>3. Lack of Training (People)</vt:lpstr>
      <vt:lpstr>4. Lack of Enforcement of Policies (Process)</vt:lpstr>
      <vt:lpstr>5. No Commitment to Put Measures in Place to Mitigate (Culture) </vt:lpstr>
      <vt:lpstr>6. Lack of Safety Processes (Environment)</vt:lpstr>
      <vt:lpstr>7. Poor Environment (including lack of rules or enforcement of high visibility vests) (Environment)</vt:lpstr>
      <vt:lpstr>8. Lack of or Ineffective Policies (Measures)</vt:lpstr>
      <vt:lpstr>9. Improper Use of Equipment (Tools and machines)</vt:lpstr>
      <vt:lpstr>10. Not Learning from Incident Reports (Lack of awareness to take these incidents seriously) (Measures)</vt:lpstr>
      <vt:lpstr>Next Steps What should we focus on immediately</vt:lpstr>
      <vt:lpstr>Next Steps What should we focus on immediately</vt:lpstr>
      <vt:lpstr>Thank you for attending today’s webinar and helping make workplaces safer.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MLRC Presentation</dc:title>
  <dc:creator>Mike Parent</dc:creator>
  <cp:lastModifiedBy>Gaby Lemon</cp:lastModifiedBy>
  <cp:revision>119</cp:revision>
  <cp:lastPrinted>2021-07-08T17:18:51Z</cp:lastPrinted>
  <dcterms:created xsi:type="dcterms:W3CDTF">2021-03-17T15:21:56Z</dcterms:created>
  <dcterms:modified xsi:type="dcterms:W3CDTF">2023-03-29T18:11:35Z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C8DA8534-A5D1-4AE6-8C04-3728B71B783A</vt:lpwstr>
  </property>
  <property fmtid="{D5CDD505-2E9C-101B-9397-08002B2CF9AE}" pid="3" name="ArticulatePath">
    <vt:lpwstr>2022-02-22 BEV RCA Workshop Final (002)</vt:lpwstr>
  </property>
</Properties>
</file>